
<file path=[Content_Types].xml><?xml version="1.0" encoding="utf-8"?>
<Types xmlns="http://schemas.openxmlformats.org/package/2006/content-types">
  <Default Extension="xml" ContentType="application/xml"/>
  <Default Extension="mp4" ContentType="video/mp4"/>
  <Default Extension="mov" ContentType="video/quicktime"/>
  <Default Extension="png" ContentType="image/png"/>
  <Default Extension="mp3" ContentType="audio/m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4"/>
  </p:notesMasterIdLst>
  <p:sldIdLst>
    <p:sldId id="256" r:id="rId2"/>
    <p:sldId id="276" r:id="rId3"/>
    <p:sldId id="277" r:id="rId4"/>
    <p:sldId id="278" r:id="rId5"/>
    <p:sldId id="280" r:id="rId6"/>
    <p:sldId id="281" r:id="rId7"/>
    <p:sldId id="259" r:id="rId8"/>
    <p:sldId id="279" r:id="rId9"/>
    <p:sldId id="282" r:id="rId10"/>
    <p:sldId id="283" r:id="rId11"/>
    <p:sldId id="284" r:id="rId12"/>
    <p:sldId id="285" r:id="rId13"/>
    <p:sldId id="286" r:id="rId14"/>
    <p:sldId id="287" r:id="rId15"/>
    <p:sldId id="288" r:id="rId16"/>
    <p:sldId id="289" r:id="rId17"/>
    <p:sldId id="290" r:id="rId18"/>
    <p:sldId id="291" r:id="rId19"/>
    <p:sldId id="293" r:id="rId20"/>
    <p:sldId id="292" r:id="rId21"/>
    <p:sldId id="294" r:id="rId22"/>
    <p:sldId id="2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C5AE"/>
    <a:srgbClr val="92D6E3"/>
    <a:srgbClr val="AAA7AE"/>
    <a:srgbClr val="E1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49"/>
    <p:restoredTop sz="73369"/>
  </p:normalViewPr>
  <p:slideViewPr>
    <p:cSldViewPr snapToGrid="0" snapToObjects="1">
      <p:cViewPr varScale="1">
        <p:scale>
          <a:sx n="94" d="100"/>
          <a:sy n="94" d="100"/>
        </p:scale>
        <p:origin x="2320" y="19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10C3D7-4813-1C49-95AF-601C4E0B26A2}" type="datetimeFigureOut">
              <a:rPr lang="en-US" smtClean="0"/>
              <a:t>11/11/17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4C446E-328E-F840-90E1-7E9B12062079}" type="slidenum">
              <a:rPr lang="en-US" smtClean="0"/>
              <a:t>‹#›</a:t>
            </a:fld>
            <a:endParaRPr lang="en-US"/>
          </a:p>
        </p:txBody>
      </p:sp>
    </p:spTree>
    <p:extLst>
      <p:ext uri="{BB962C8B-B14F-4D97-AF65-F5344CB8AC3E}">
        <p14:creationId xmlns:p14="http://schemas.microsoft.com/office/powerpoint/2010/main" val="1445897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myHappymind for parents </a:t>
            </a:r>
            <a:r>
              <a:rPr lang="mr-IN" dirty="0"/>
              <a:t>–</a:t>
            </a:r>
            <a:r>
              <a:rPr lang="en-US" dirty="0"/>
              <a:t> this is the first of 6 lessons designed to help you to understand what your child is learning in school and hopefully allow you to</a:t>
            </a:r>
            <a:r>
              <a:rPr lang="en-US" baseline="0" dirty="0"/>
              <a:t> re-inforce the key points at home. </a:t>
            </a:r>
          </a:p>
          <a:p>
            <a:endParaRPr lang="en-US" baseline="0" dirty="0"/>
          </a:p>
          <a:p>
            <a:r>
              <a:rPr lang="en-US" baseline="0" dirty="0"/>
              <a:t>This 6 week course is made up of 6 lessons, these lessons mirror the modules that the children are learning at school.</a:t>
            </a:r>
          </a:p>
          <a:p>
            <a:endParaRPr lang="en-US" baseline="0" dirty="0"/>
          </a:p>
          <a:p>
            <a:r>
              <a:rPr lang="en-US" baseline="0" dirty="0"/>
              <a:t>You will have covered the whole curriculum in 6 weeks however, it will take longer for the children to get through this content and so you will likely be ahead of them! Your child’s teacher will be able to tell you where your child is up to.</a:t>
            </a:r>
          </a:p>
          <a:p>
            <a:endParaRPr lang="en-US" baseline="0" dirty="0"/>
          </a:p>
          <a:p>
            <a:r>
              <a:rPr lang="en-US" baseline="0" dirty="0"/>
              <a:t>Each lesson will cover the key points covered in school but we will try to make it fun too, we’ve also provided some exercises for you to work through her and to take home. We are going through more detail than your child may be exposed to but the terminology and characters remain the same!</a:t>
            </a:r>
            <a:endParaRPr lang="en-US" dirty="0"/>
          </a:p>
        </p:txBody>
      </p:sp>
      <p:sp>
        <p:nvSpPr>
          <p:cNvPr id="4" name="Slide Number Placeholder 3"/>
          <p:cNvSpPr>
            <a:spLocks noGrp="1"/>
          </p:cNvSpPr>
          <p:nvPr>
            <p:ph type="sldNum" sz="quarter" idx="10"/>
          </p:nvPr>
        </p:nvSpPr>
        <p:spPr/>
        <p:txBody>
          <a:bodyPr/>
          <a:lstStyle/>
          <a:p>
            <a:fld id="{724C446E-328E-F840-90E1-7E9B12062079}" type="slidenum">
              <a:rPr lang="en-US" smtClean="0"/>
              <a:t>2</a:t>
            </a:fld>
            <a:endParaRPr lang="en-US"/>
          </a:p>
        </p:txBody>
      </p:sp>
    </p:spTree>
    <p:extLst>
      <p:ext uri="{BB962C8B-B14F-4D97-AF65-F5344CB8AC3E}">
        <p14:creationId xmlns:p14="http://schemas.microsoft.com/office/powerpoint/2010/main" val="74611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4C446E-328E-F840-90E1-7E9B12062079}" type="slidenum">
              <a:rPr lang="en-US" smtClean="0"/>
              <a:t>13</a:t>
            </a:fld>
            <a:endParaRPr lang="en-US"/>
          </a:p>
        </p:txBody>
      </p:sp>
    </p:spTree>
    <p:extLst>
      <p:ext uri="{BB962C8B-B14F-4D97-AF65-F5344CB8AC3E}">
        <p14:creationId xmlns:p14="http://schemas.microsoft.com/office/powerpoint/2010/main" val="127396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Great to bring this to life with an example if possible perhaps share an example of how your brain has worked well together giving examples of each of the roles of Team H-A-P. Try and get the tables sharing their thoughts too.</a:t>
            </a:r>
          </a:p>
          <a:p>
            <a:r>
              <a:rPr lang="en-GB" baseline="0" dirty="0"/>
              <a:t>Remember to click play on the video!</a:t>
            </a:r>
          </a:p>
          <a:p>
            <a:endParaRPr lang="en-US" dirty="0"/>
          </a:p>
        </p:txBody>
      </p:sp>
      <p:sp>
        <p:nvSpPr>
          <p:cNvPr id="4" name="Slide Number Placeholder 3"/>
          <p:cNvSpPr>
            <a:spLocks noGrp="1"/>
          </p:cNvSpPr>
          <p:nvPr>
            <p:ph type="sldNum" sz="quarter" idx="10"/>
          </p:nvPr>
        </p:nvSpPr>
        <p:spPr/>
        <p:txBody>
          <a:bodyPr/>
          <a:lstStyle/>
          <a:p>
            <a:fld id="{724C446E-328E-F840-90E1-7E9B12062079}" type="slidenum">
              <a:rPr lang="en-US" smtClean="0"/>
              <a:t>14</a:t>
            </a:fld>
            <a:endParaRPr lang="en-US"/>
          </a:p>
        </p:txBody>
      </p:sp>
    </p:spTree>
    <p:extLst>
      <p:ext uri="{BB962C8B-B14F-4D97-AF65-F5344CB8AC3E}">
        <p14:creationId xmlns:p14="http://schemas.microsoft.com/office/powerpoint/2010/main" val="2027815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Great to bring this to life with an example if possible perhaps share an example of how your brain has not worked well giving examples of each of the roles of Team H-A-P. Try and get the tables sharing their thoughts too.</a:t>
            </a:r>
          </a:p>
          <a:p>
            <a:endParaRPr lang="en-GB" baseline="0" dirty="0"/>
          </a:p>
          <a:p>
            <a:r>
              <a:rPr lang="en-GB" baseline="0" dirty="0"/>
              <a:t>Remember to play the video</a:t>
            </a:r>
          </a:p>
          <a:p>
            <a:endParaRPr lang="en-US" dirty="0"/>
          </a:p>
        </p:txBody>
      </p:sp>
      <p:sp>
        <p:nvSpPr>
          <p:cNvPr id="4" name="Slide Number Placeholder 3"/>
          <p:cNvSpPr>
            <a:spLocks noGrp="1"/>
          </p:cNvSpPr>
          <p:nvPr>
            <p:ph type="sldNum" sz="quarter" idx="10"/>
          </p:nvPr>
        </p:nvSpPr>
        <p:spPr/>
        <p:txBody>
          <a:bodyPr/>
          <a:lstStyle/>
          <a:p>
            <a:fld id="{724C446E-328E-F840-90E1-7E9B12062079}" type="slidenum">
              <a:rPr lang="en-US" smtClean="0"/>
              <a:t>15</a:t>
            </a:fld>
            <a:endParaRPr lang="en-US"/>
          </a:p>
        </p:txBody>
      </p:sp>
    </p:spTree>
    <p:extLst>
      <p:ext uri="{BB962C8B-B14F-4D97-AF65-F5344CB8AC3E}">
        <p14:creationId xmlns:p14="http://schemas.microsoft.com/office/powerpoint/2010/main" val="779743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Examples really bring this to life,</a:t>
            </a:r>
            <a:r>
              <a:rPr lang="en-GB" baseline="0" dirty="0"/>
              <a:t> for their children it could be speaking in an assembly, taking a test </a:t>
            </a:r>
            <a:r>
              <a:rPr lang="en-GB" baseline="0" dirty="0" err="1"/>
              <a:t>etc</a:t>
            </a:r>
            <a:endParaRPr lang="en-GB" baseline="0" dirty="0"/>
          </a:p>
          <a:p>
            <a:endParaRPr lang="en-US" dirty="0"/>
          </a:p>
        </p:txBody>
      </p:sp>
      <p:sp>
        <p:nvSpPr>
          <p:cNvPr id="4" name="Slide Number Placeholder 3"/>
          <p:cNvSpPr>
            <a:spLocks noGrp="1"/>
          </p:cNvSpPr>
          <p:nvPr>
            <p:ph type="sldNum" sz="quarter" idx="10"/>
          </p:nvPr>
        </p:nvSpPr>
        <p:spPr/>
        <p:txBody>
          <a:bodyPr/>
          <a:lstStyle/>
          <a:p>
            <a:fld id="{724C446E-328E-F840-90E1-7E9B12062079}" type="slidenum">
              <a:rPr lang="en-US" smtClean="0"/>
              <a:t>16</a:t>
            </a:fld>
            <a:endParaRPr lang="en-US"/>
          </a:p>
        </p:txBody>
      </p:sp>
    </p:spTree>
    <p:extLst>
      <p:ext uri="{BB962C8B-B14F-4D97-AF65-F5344CB8AC3E}">
        <p14:creationId xmlns:p14="http://schemas.microsoft.com/office/powerpoint/2010/main" val="436974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4C446E-328E-F840-90E1-7E9B12062079}" type="slidenum">
              <a:rPr lang="en-US" smtClean="0"/>
              <a:t>17</a:t>
            </a:fld>
            <a:endParaRPr lang="en-US"/>
          </a:p>
        </p:txBody>
      </p:sp>
    </p:spTree>
    <p:extLst>
      <p:ext uri="{BB962C8B-B14F-4D97-AF65-F5344CB8AC3E}">
        <p14:creationId xmlns:p14="http://schemas.microsoft.com/office/powerpoint/2010/main" val="1434470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Remind everyone that its ok not to shut eyes if don't want to.</a:t>
            </a:r>
          </a:p>
          <a:p>
            <a:endParaRPr lang="en-GB" baseline="0" dirty="0"/>
          </a:p>
          <a:p>
            <a:r>
              <a:rPr lang="en-GB" baseline="0" dirty="0"/>
              <a:t>Click on the audio next to the happy breathing button</a:t>
            </a:r>
          </a:p>
          <a:p>
            <a:endParaRPr lang="en-US" dirty="0"/>
          </a:p>
        </p:txBody>
      </p:sp>
      <p:sp>
        <p:nvSpPr>
          <p:cNvPr id="4" name="Slide Number Placeholder 3"/>
          <p:cNvSpPr>
            <a:spLocks noGrp="1"/>
          </p:cNvSpPr>
          <p:nvPr>
            <p:ph type="sldNum" sz="quarter" idx="10"/>
          </p:nvPr>
        </p:nvSpPr>
        <p:spPr/>
        <p:txBody>
          <a:bodyPr/>
          <a:lstStyle/>
          <a:p>
            <a:fld id="{724C446E-328E-F840-90E1-7E9B12062079}" type="slidenum">
              <a:rPr lang="en-US" smtClean="0"/>
              <a:t>18</a:t>
            </a:fld>
            <a:endParaRPr lang="en-US"/>
          </a:p>
        </p:txBody>
      </p:sp>
    </p:spTree>
    <p:extLst>
      <p:ext uri="{BB962C8B-B14F-4D97-AF65-F5344CB8AC3E}">
        <p14:creationId xmlns:p14="http://schemas.microsoft.com/office/powerpoint/2010/main" val="1196045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724C446E-328E-F840-90E1-7E9B12062079}" type="slidenum">
              <a:rPr lang="en-US" smtClean="0"/>
              <a:t>19</a:t>
            </a:fld>
            <a:endParaRPr lang="en-US"/>
          </a:p>
        </p:txBody>
      </p:sp>
    </p:spTree>
    <p:extLst>
      <p:ext uri="{BB962C8B-B14F-4D97-AF65-F5344CB8AC3E}">
        <p14:creationId xmlns:p14="http://schemas.microsoft.com/office/powerpoint/2010/main" val="625801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4C446E-328E-F840-90E1-7E9B12062079}" type="slidenum">
              <a:rPr lang="en-US" smtClean="0"/>
              <a:t>20</a:t>
            </a:fld>
            <a:endParaRPr lang="en-US"/>
          </a:p>
        </p:txBody>
      </p:sp>
    </p:spTree>
    <p:extLst>
      <p:ext uri="{BB962C8B-B14F-4D97-AF65-F5344CB8AC3E}">
        <p14:creationId xmlns:p14="http://schemas.microsoft.com/office/powerpoint/2010/main" val="281595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Encourage them to talk to partner and think about how that felt, </a:t>
            </a:r>
            <a:r>
              <a:rPr lang="en-GB" baseline="0" dirty="0" err="1"/>
              <a:t>dont</a:t>
            </a:r>
            <a:r>
              <a:rPr lang="en-GB" baseline="0" dirty="0"/>
              <a:t> ask then to share</a:t>
            </a:r>
          </a:p>
          <a:p>
            <a:endParaRPr lang="en-US" dirty="0"/>
          </a:p>
        </p:txBody>
      </p:sp>
      <p:sp>
        <p:nvSpPr>
          <p:cNvPr id="4" name="Slide Number Placeholder 3"/>
          <p:cNvSpPr>
            <a:spLocks noGrp="1"/>
          </p:cNvSpPr>
          <p:nvPr>
            <p:ph type="sldNum" sz="quarter" idx="10"/>
          </p:nvPr>
        </p:nvSpPr>
        <p:spPr/>
        <p:txBody>
          <a:bodyPr/>
          <a:lstStyle/>
          <a:p>
            <a:fld id="{724C446E-328E-F840-90E1-7E9B12062079}" type="slidenum">
              <a:rPr lang="en-US" smtClean="0"/>
              <a:t>21</a:t>
            </a:fld>
            <a:endParaRPr lang="en-US"/>
          </a:p>
        </p:txBody>
      </p:sp>
    </p:spTree>
    <p:extLst>
      <p:ext uri="{BB962C8B-B14F-4D97-AF65-F5344CB8AC3E}">
        <p14:creationId xmlns:p14="http://schemas.microsoft.com/office/powerpoint/2010/main" val="8273378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4C446E-328E-F840-90E1-7E9B12062079}" type="slidenum">
              <a:rPr lang="en-US" smtClean="0"/>
              <a:t>22</a:t>
            </a:fld>
            <a:endParaRPr lang="en-US"/>
          </a:p>
        </p:txBody>
      </p:sp>
    </p:spTree>
    <p:extLst>
      <p:ext uri="{BB962C8B-B14F-4D97-AF65-F5344CB8AC3E}">
        <p14:creationId xmlns:p14="http://schemas.microsoft.com/office/powerpoint/2010/main" val="1001333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a:t>
            </a:r>
            <a:r>
              <a:rPr lang="en-US" baseline="0" dirty="0"/>
              <a:t> Quincy, Quincy helps the children in school with myHappymind quiz’s!</a:t>
            </a:r>
            <a:endParaRPr lang="en-US" dirty="0"/>
          </a:p>
        </p:txBody>
      </p:sp>
      <p:sp>
        <p:nvSpPr>
          <p:cNvPr id="4" name="Slide Number Placeholder 3"/>
          <p:cNvSpPr>
            <a:spLocks noGrp="1"/>
          </p:cNvSpPr>
          <p:nvPr>
            <p:ph type="sldNum" sz="quarter" idx="10"/>
          </p:nvPr>
        </p:nvSpPr>
        <p:spPr/>
        <p:txBody>
          <a:bodyPr/>
          <a:lstStyle/>
          <a:p>
            <a:fld id="{724C446E-328E-F840-90E1-7E9B12062079}" type="slidenum">
              <a:rPr lang="en-US" smtClean="0"/>
              <a:t>3</a:t>
            </a:fld>
            <a:endParaRPr lang="en-US"/>
          </a:p>
        </p:txBody>
      </p:sp>
    </p:spTree>
    <p:extLst>
      <p:ext uri="{BB962C8B-B14F-4D97-AF65-F5344CB8AC3E}">
        <p14:creationId xmlns:p14="http://schemas.microsoft.com/office/powerpoint/2010/main" val="820706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&lt;when you click on these in slideshow</a:t>
            </a:r>
            <a:r>
              <a:rPr lang="en-US" baseline="0" dirty="0"/>
              <a:t> they will take you to another slide which says right or wrong </a:t>
            </a:r>
            <a:r>
              <a:rPr lang="mr-IN" baseline="0" dirty="0"/>
              <a:t>–</a:t>
            </a:r>
            <a:r>
              <a:rPr lang="en-US" baseline="0" dirty="0"/>
              <a:t> this only works in slideshow&gt;</a:t>
            </a:r>
            <a:endParaRPr lang="en-US" dirty="0"/>
          </a:p>
        </p:txBody>
      </p:sp>
      <p:sp>
        <p:nvSpPr>
          <p:cNvPr id="4" name="Slide Number Placeholder 3"/>
          <p:cNvSpPr>
            <a:spLocks noGrp="1"/>
          </p:cNvSpPr>
          <p:nvPr>
            <p:ph type="sldNum" sz="quarter" idx="10"/>
          </p:nvPr>
        </p:nvSpPr>
        <p:spPr/>
        <p:txBody>
          <a:bodyPr/>
          <a:lstStyle/>
          <a:p>
            <a:fld id="{724C446E-328E-F840-90E1-7E9B12062079}" type="slidenum">
              <a:rPr lang="en-US" smtClean="0"/>
              <a:t>4</a:t>
            </a:fld>
            <a:endParaRPr lang="en-US"/>
          </a:p>
        </p:txBody>
      </p:sp>
    </p:spTree>
    <p:extLst>
      <p:ext uri="{BB962C8B-B14F-4D97-AF65-F5344CB8AC3E}">
        <p14:creationId xmlns:p14="http://schemas.microsoft.com/office/powerpoint/2010/main" val="1302622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4C446E-328E-F840-90E1-7E9B12062079}" type="slidenum">
              <a:rPr lang="en-US" smtClean="0"/>
              <a:t>5</a:t>
            </a:fld>
            <a:endParaRPr lang="en-US"/>
          </a:p>
        </p:txBody>
      </p:sp>
    </p:spTree>
    <p:extLst>
      <p:ext uri="{BB962C8B-B14F-4D97-AF65-F5344CB8AC3E}">
        <p14:creationId xmlns:p14="http://schemas.microsoft.com/office/powerpoint/2010/main" val="397417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4C446E-328E-F840-90E1-7E9B12062079}" type="slidenum">
              <a:rPr lang="en-US" smtClean="0"/>
              <a:t>6</a:t>
            </a:fld>
            <a:endParaRPr lang="en-US"/>
          </a:p>
        </p:txBody>
      </p:sp>
    </p:spTree>
    <p:extLst>
      <p:ext uri="{BB962C8B-B14F-4D97-AF65-F5344CB8AC3E}">
        <p14:creationId xmlns:p14="http://schemas.microsoft.com/office/powerpoint/2010/main" val="1609580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so now that we have warmed ourselves up and started</a:t>
            </a:r>
            <a:r>
              <a:rPr lang="en-GB" baseline="0" dirty="0"/>
              <a:t> to think about our brain, let’s learn a little more about how our brain works.</a:t>
            </a:r>
          </a:p>
          <a:p>
            <a:endParaRPr lang="en-US" dirty="0"/>
          </a:p>
        </p:txBody>
      </p:sp>
      <p:sp>
        <p:nvSpPr>
          <p:cNvPr id="4" name="Slide Number Placeholder 3"/>
          <p:cNvSpPr>
            <a:spLocks noGrp="1"/>
          </p:cNvSpPr>
          <p:nvPr>
            <p:ph type="sldNum" sz="quarter" idx="10"/>
          </p:nvPr>
        </p:nvSpPr>
        <p:spPr/>
        <p:txBody>
          <a:bodyPr/>
          <a:lstStyle/>
          <a:p>
            <a:fld id="{724C446E-328E-F840-90E1-7E9B12062079}" type="slidenum">
              <a:rPr lang="en-US" smtClean="0"/>
              <a:t>9</a:t>
            </a:fld>
            <a:endParaRPr lang="en-US"/>
          </a:p>
        </p:txBody>
      </p:sp>
    </p:spTree>
    <p:extLst>
      <p:ext uri="{BB962C8B-B14F-4D97-AF65-F5344CB8AC3E}">
        <p14:creationId xmlns:p14="http://schemas.microsoft.com/office/powerpoint/2010/main" val="1895277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so now that we have warmed ourselves up and started</a:t>
            </a:r>
            <a:r>
              <a:rPr lang="en-GB" baseline="0" dirty="0"/>
              <a:t> to think about our brain, let’s learn a little more about how our brain works.</a:t>
            </a:r>
          </a:p>
          <a:p>
            <a:endParaRPr lang="en-GB" baseline="0" dirty="0"/>
          </a:p>
          <a:p>
            <a:r>
              <a:rPr lang="en-GB" baseline="0" dirty="0"/>
              <a:t>ACTIVITY </a:t>
            </a:r>
            <a:r>
              <a:rPr lang="mr-IN" baseline="0" dirty="0"/>
              <a:t>–</a:t>
            </a:r>
            <a:r>
              <a:rPr lang="en-GB" baseline="0" dirty="0"/>
              <a:t> have a go at thinking of some examples of when your Hippocampus has been active today in tables and then share examples.</a:t>
            </a:r>
          </a:p>
          <a:p>
            <a:endParaRPr lang="en-US" dirty="0"/>
          </a:p>
        </p:txBody>
      </p:sp>
      <p:sp>
        <p:nvSpPr>
          <p:cNvPr id="4" name="Slide Number Placeholder 3"/>
          <p:cNvSpPr>
            <a:spLocks noGrp="1"/>
          </p:cNvSpPr>
          <p:nvPr>
            <p:ph type="sldNum" sz="quarter" idx="10"/>
          </p:nvPr>
        </p:nvSpPr>
        <p:spPr/>
        <p:txBody>
          <a:bodyPr/>
          <a:lstStyle/>
          <a:p>
            <a:fld id="{724C446E-328E-F840-90E1-7E9B12062079}" type="slidenum">
              <a:rPr lang="en-US" smtClean="0"/>
              <a:t>10</a:t>
            </a:fld>
            <a:endParaRPr lang="en-US"/>
          </a:p>
        </p:txBody>
      </p:sp>
    </p:spTree>
    <p:extLst>
      <p:ext uri="{BB962C8B-B14F-4D97-AF65-F5344CB8AC3E}">
        <p14:creationId xmlns:p14="http://schemas.microsoft.com/office/powerpoint/2010/main" val="1413603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Use the example of a car coming towards you and your instinct being to run away, this is your amygdala keeping you safe by forcing you to run or flight.</a:t>
            </a:r>
          </a:p>
          <a:p>
            <a:endParaRPr lang="en-GB" baseline="0" dirty="0"/>
          </a:p>
          <a:p>
            <a:r>
              <a:rPr lang="en-GB" baseline="0" dirty="0"/>
              <a:t>ACTIVITY </a:t>
            </a:r>
            <a:r>
              <a:rPr lang="mr-IN" baseline="0" dirty="0"/>
              <a:t>–</a:t>
            </a:r>
            <a:r>
              <a:rPr lang="en-GB" baseline="0" dirty="0"/>
              <a:t> have a go at thinking of some examples of when your Amygdala has been active today or recently in tables and then share examples.</a:t>
            </a:r>
          </a:p>
          <a:p>
            <a:endParaRPr lang="en-US" dirty="0"/>
          </a:p>
        </p:txBody>
      </p:sp>
      <p:sp>
        <p:nvSpPr>
          <p:cNvPr id="4" name="Slide Number Placeholder 3"/>
          <p:cNvSpPr>
            <a:spLocks noGrp="1"/>
          </p:cNvSpPr>
          <p:nvPr>
            <p:ph type="sldNum" sz="quarter" idx="10"/>
          </p:nvPr>
        </p:nvSpPr>
        <p:spPr/>
        <p:txBody>
          <a:bodyPr/>
          <a:lstStyle/>
          <a:p>
            <a:fld id="{724C446E-328E-F840-90E1-7E9B12062079}" type="slidenum">
              <a:rPr lang="en-US" smtClean="0"/>
              <a:t>11</a:t>
            </a:fld>
            <a:endParaRPr lang="en-US"/>
          </a:p>
        </p:txBody>
      </p:sp>
    </p:spTree>
    <p:extLst>
      <p:ext uri="{BB962C8B-B14F-4D97-AF65-F5344CB8AC3E}">
        <p14:creationId xmlns:p14="http://schemas.microsoft.com/office/powerpoint/2010/main" val="1532344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so now that we have warmed ourselves up and started</a:t>
            </a:r>
            <a:r>
              <a:rPr lang="en-GB" baseline="0" dirty="0"/>
              <a:t> to think about our brain, let’s learn a little more about how our brain works.</a:t>
            </a:r>
          </a:p>
          <a:p>
            <a:endParaRPr lang="en-GB" baseline="0" dirty="0"/>
          </a:p>
          <a:p>
            <a:r>
              <a:rPr lang="en-GB" baseline="0" dirty="0"/>
              <a:t>ACTIVITY </a:t>
            </a:r>
            <a:r>
              <a:rPr lang="mr-IN" baseline="0" dirty="0"/>
              <a:t>–</a:t>
            </a:r>
            <a:r>
              <a:rPr lang="en-GB" baseline="0" dirty="0"/>
              <a:t> have a go at thinking of some examples of when your Prefrontal cortex has been active today in tables and then share examples.</a:t>
            </a:r>
          </a:p>
          <a:p>
            <a:endParaRPr lang="en-US" dirty="0"/>
          </a:p>
        </p:txBody>
      </p:sp>
      <p:sp>
        <p:nvSpPr>
          <p:cNvPr id="4" name="Slide Number Placeholder 3"/>
          <p:cNvSpPr>
            <a:spLocks noGrp="1"/>
          </p:cNvSpPr>
          <p:nvPr>
            <p:ph type="sldNum" sz="quarter" idx="10"/>
          </p:nvPr>
        </p:nvSpPr>
        <p:spPr/>
        <p:txBody>
          <a:bodyPr/>
          <a:lstStyle/>
          <a:p>
            <a:fld id="{724C446E-328E-F840-90E1-7E9B12062079}" type="slidenum">
              <a:rPr lang="en-US" smtClean="0"/>
              <a:t>12</a:t>
            </a:fld>
            <a:endParaRPr lang="en-US"/>
          </a:p>
        </p:txBody>
      </p:sp>
    </p:spTree>
    <p:extLst>
      <p:ext uri="{BB962C8B-B14F-4D97-AF65-F5344CB8AC3E}">
        <p14:creationId xmlns:p14="http://schemas.microsoft.com/office/powerpoint/2010/main" val="1875579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CAED01D-F82B-4440-AB3F-F167169532C5}" type="datetimeFigureOut">
              <a:rPr lang="en-US" smtClean="0"/>
              <a:t>11/11/17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FC8C2-B8F7-4543-98EF-8567D2CD1D7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AED01D-F82B-4440-AB3F-F167169532C5}" type="datetimeFigureOut">
              <a:rPr lang="en-US" smtClean="0"/>
              <a:t>11/11/17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FC8C2-B8F7-4543-98EF-8567D2CD1D7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AED01D-F82B-4440-AB3F-F167169532C5}" type="datetimeFigureOut">
              <a:rPr lang="en-US" smtClean="0"/>
              <a:t>11/11/17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FC8C2-B8F7-4543-98EF-8567D2CD1D7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AED01D-F82B-4440-AB3F-F167169532C5}" type="datetimeFigureOut">
              <a:rPr lang="en-US" smtClean="0"/>
              <a:t>11/11/17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FC8C2-B8F7-4543-98EF-8567D2CD1D7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AED01D-F82B-4440-AB3F-F167169532C5}" type="datetimeFigureOut">
              <a:rPr lang="en-US" smtClean="0"/>
              <a:t>11/11/17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FC8C2-B8F7-4543-98EF-8567D2CD1D7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AED01D-F82B-4440-AB3F-F167169532C5}" type="datetimeFigureOut">
              <a:rPr lang="en-US" smtClean="0"/>
              <a:t>11/11/17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FC8C2-B8F7-4543-98EF-8567D2CD1D7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AED01D-F82B-4440-AB3F-F167169532C5}" type="datetimeFigureOut">
              <a:rPr lang="en-US" smtClean="0"/>
              <a:t>11/11/17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2FC8C2-B8F7-4543-98EF-8567D2CD1D7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AED01D-F82B-4440-AB3F-F167169532C5}" type="datetimeFigureOut">
              <a:rPr lang="en-US" smtClean="0"/>
              <a:t>11/11/17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2FC8C2-B8F7-4543-98EF-8567D2CD1D7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AED01D-F82B-4440-AB3F-F167169532C5}" type="datetimeFigureOut">
              <a:rPr lang="en-US" smtClean="0"/>
              <a:t>11/11/17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2FC8C2-B8F7-4543-98EF-8567D2CD1D7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AED01D-F82B-4440-AB3F-F167169532C5}" type="datetimeFigureOut">
              <a:rPr lang="en-US" smtClean="0"/>
              <a:t>11/11/17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FC8C2-B8F7-4543-98EF-8567D2CD1D7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AED01D-F82B-4440-AB3F-F167169532C5}" type="datetimeFigureOut">
              <a:rPr lang="en-US" smtClean="0"/>
              <a:t>11/11/17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FC8C2-B8F7-4543-98EF-8567D2CD1D7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AED01D-F82B-4440-AB3F-F167169532C5}" type="datetimeFigureOut">
              <a:rPr lang="en-US" smtClean="0"/>
              <a:t>11/11/17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2FC8C2-B8F7-4543-98EF-8567D2CD1D7F}" type="slidenum">
              <a:rPr lang="en-US" smtClean="0"/>
              <a:t>‹#›</a:t>
            </a:fld>
            <a:endParaRPr lang="en-US"/>
          </a:p>
        </p:txBody>
      </p:sp>
    </p:spTree>
    <p:extLst>
      <p:ext uri="{BB962C8B-B14F-4D97-AF65-F5344CB8AC3E}">
        <p14:creationId xmlns:p14="http://schemas.microsoft.com/office/powerpoint/2010/main" val="16081823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1.xml"/><Relationship Id="rId5" Type="http://schemas.openxmlformats.org/officeDocument/2006/relationships/image" Target="../media/image7.png"/><Relationship Id="rId1" Type="http://schemas.microsoft.com/office/2007/relationships/media" Target="../media/media3.mp4"/><Relationship Id="rId2" Type="http://schemas.openxmlformats.org/officeDocument/2006/relationships/video" Target="../media/media3.mp4"/></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2.xml"/><Relationship Id="rId5" Type="http://schemas.openxmlformats.org/officeDocument/2006/relationships/image" Target="../media/image8.png"/><Relationship Id="rId1" Type="http://schemas.microsoft.com/office/2007/relationships/media" Target="../media/media4.mp4"/><Relationship Id="rId2" Type="http://schemas.openxmlformats.org/officeDocument/2006/relationships/video" Target="../media/media4.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5.xml"/><Relationship Id="rId5" Type="http://schemas.openxmlformats.org/officeDocument/2006/relationships/hyperlink" Target="file:///Volumes/shared/Businesses/myHappymind/myHappymind%20files/Curriculum%20Resources/Voice%20work/Voices/Happy%20Breathing%201.mp3" TargetMode="External"/><Relationship Id="rId6" Type="http://schemas.openxmlformats.org/officeDocument/2006/relationships/image" Target="../media/image10.png"/><Relationship Id="rId7" Type="http://schemas.openxmlformats.org/officeDocument/2006/relationships/image" Target="../media/image11.png"/><Relationship Id="rId1" Type="http://schemas.microsoft.com/office/2007/relationships/media" Target="../media/media5.mp3"/><Relationship Id="rId2" Type="http://schemas.openxmlformats.org/officeDocument/2006/relationships/audio" Target="../media/media5.mp3"/></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xml"/><Relationship Id="rId5" Type="http://schemas.openxmlformats.org/officeDocument/2006/relationships/image" Target="../media/image3.png"/><Relationship Id="rId1" Type="http://schemas.microsoft.com/office/2007/relationships/media" Target="../media/media2.mov"/><Relationship Id="rId2" Type="http://schemas.openxmlformats.org/officeDocument/2006/relationships/video" Target="../media/media2.mov"/></Relationships>
</file>

<file path=ppt/slides/_rels/slide4.xml.rels><?xml version="1.0" encoding="UTF-8" standalone="yes"?>
<Relationships xmlns="http://schemas.openxmlformats.org/package/2006/relationships"><Relationship Id="rId3" Type="http://schemas.openxmlformats.org/officeDocument/2006/relationships/slide" Target="slide7.xml"/><Relationship Id="rId4" Type="http://schemas.openxmlformats.org/officeDocument/2006/relationships/slide" Target="slide8.xml"/><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 Target="slide8.xml"/><Relationship Id="rId4" Type="http://schemas.openxmlformats.org/officeDocument/2006/relationships/slide" Target="slide7.xml"/><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 Target="slide8.xml"/><Relationship Id="rId4" Type="http://schemas.openxmlformats.org/officeDocument/2006/relationships/slide" Target="slide7.xml"/><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3060000" cy="217449"/>
          </a:xfrm>
          <a:prstGeom prst="rect">
            <a:avLst/>
          </a:prstGeom>
          <a:solidFill>
            <a:srgbClr val="85C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42908" y="0"/>
            <a:ext cx="3060000" cy="217449"/>
          </a:xfrm>
          <a:prstGeom prst="rect">
            <a:avLst/>
          </a:prstGeom>
          <a:solidFill>
            <a:srgbClr val="92D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85816" y="-1"/>
            <a:ext cx="3060000" cy="217449"/>
          </a:xfrm>
          <a:prstGeom prst="rect">
            <a:avLst/>
          </a:prstGeom>
          <a:solidFill>
            <a:srgbClr val="E1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134987" y="0"/>
            <a:ext cx="3060000" cy="217449"/>
          </a:xfrm>
          <a:prstGeom prst="rect">
            <a:avLst/>
          </a:prstGeom>
          <a:solidFill>
            <a:srgbClr val="AA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6640552"/>
            <a:ext cx="3060000" cy="217449"/>
          </a:xfrm>
          <a:prstGeom prst="rect">
            <a:avLst/>
          </a:prstGeom>
          <a:solidFill>
            <a:srgbClr val="85C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42908" y="6640552"/>
            <a:ext cx="3060000" cy="217449"/>
          </a:xfrm>
          <a:prstGeom prst="rect">
            <a:avLst/>
          </a:prstGeom>
          <a:solidFill>
            <a:srgbClr val="92D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85816" y="6640551"/>
            <a:ext cx="3060000" cy="217449"/>
          </a:xfrm>
          <a:prstGeom prst="rect">
            <a:avLst/>
          </a:prstGeom>
          <a:solidFill>
            <a:srgbClr val="E1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134987" y="6640552"/>
            <a:ext cx="3060000" cy="217449"/>
          </a:xfrm>
          <a:prstGeom prst="rect">
            <a:avLst/>
          </a:prstGeom>
          <a:solidFill>
            <a:srgbClr val="AA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29452" y="4533900"/>
            <a:ext cx="6102908" cy="1661993"/>
          </a:xfrm>
          <a:prstGeom prst="rect">
            <a:avLst/>
          </a:prstGeom>
          <a:noFill/>
        </p:spPr>
        <p:txBody>
          <a:bodyPr wrap="square" rtlCol="0">
            <a:spAutoFit/>
          </a:bodyPr>
          <a:lstStyle/>
          <a:p>
            <a:pPr algn="ctr"/>
            <a:r>
              <a:rPr lang="en-US" sz="4800" dirty="0">
                <a:solidFill>
                  <a:schemeClr val="accent3"/>
                </a:solidFill>
                <a:latin typeface="Arial Rounded MT Bold" charset="0"/>
                <a:ea typeface="Arial Rounded MT Bold" charset="0"/>
                <a:cs typeface="Arial Rounded MT Bold" charset="0"/>
              </a:rPr>
              <a:t>Meet your Brain </a:t>
            </a:r>
          </a:p>
          <a:p>
            <a:endParaRPr lang="en-US" dirty="0">
              <a:solidFill>
                <a:schemeClr val="accent3"/>
              </a:solidFill>
              <a:latin typeface="Arial Rounded MT Bold" charset="0"/>
              <a:ea typeface="Arial Rounded MT Bold" charset="0"/>
              <a:cs typeface="Arial Rounded MT Bold" charset="0"/>
            </a:endParaRPr>
          </a:p>
          <a:p>
            <a:pPr algn="ctr"/>
            <a:r>
              <a:rPr lang="en-US" sz="3600" dirty="0">
                <a:solidFill>
                  <a:schemeClr val="accent3"/>
                </a:solidFill>
                <a:latin typeface="Arial Rounded MT Bold" charset="0"/>
                <a:ea typeface="Arial Rounded MT Bold" charset="0"/>
                <a:cs typeface="Arial Rounded MT Bold" charset="0"/>
              </a:rPr>
              <a:t>Part 1</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140" y="933856"/>
            <a:ext cx="8442362" cy="2986748"/>
          </a:xfrm>
          <a:prstGeom prst="rect">
            <a:avLst/>
          </a:prstGeom>
        </p:spPr>
      </p:pic>
    </p:spTree>
    <p:extLst>
      <p:ext uri="{BB962C8B-B14F-4D97-AF65-F5344CB8AC3E}">
        <p14:creationId xmlns:p14="http://schemas.microsoft.com/office/powerpoint/2010/main" val="853196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5C5AE"/>
        </a:solidFill>
        <a:effectLst/>
      </p:bgPr>
    </p:bg>
    <p:spTree>
      <p:nvGrpSpPr>
        <p:cNvPr id="1" name=""/>
        <p:cNvGrpSpPr/>
        <p:nvPr/>
      </p:nvGrpSpPr>
      <p:grpSpPr>
        <a:xfrm>
          <a:off x="0" y="0"/>
          <a:ext cx="0" cy="0"/>
          <a:chOff x="0" y="0"/>
          <a:chExt cx="0" cy="0"/>
        </a:xfrm>
      </p:grpSpPr>
      <p:sp>
        <p:nvSpPr>
          <p:cNvPr id="8" name="Rectangle 7"/>
          <p:cNvSpPr/>
          <p:nvPr/>
        </p:nvSpPr>
        <p:spPr>
          <a:xfrm>
            <a:off x="827315" y="746697"/>
            <a:ext cx="10624458" cy="5474608"/>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27315" y="29030"/>
            <a:ext cx="6720114" cy="646331"/>
          </a:xfrm>
          <a:prstGeom prst="rect">
            <a:avLst/>
          </a:prstGeom>
          <a:noFill/>
        </p:spPr>
        <p:txBody>
          <a:bodyPr wrap="square" rtlCol="0">
            <a:spAutoFit/>
          </a:bodyPr>
          <a:lstStyle/>
          <a:p>
            <a:r>
              <a:rPr lang="en-US" sz="3600" dirty="0">
                <a:solidFill>
                  <a:schemeClr val="bg1"/>
                </a:solidFill>
                <a:latin typeface="Arial Rounded MT Bold" charset="0"/>
                <a:ea typeface="Arial Rounded MT Bold" charset="0"/>
                <a:cs typeface="Arial Rounded MT Bold" charset="0"/>
              </a:rPr>
              <a:t>Hippocampus</a:t>
            </a:r>
          </a:p>
        </p:txBody>
      </p:sp>
      <p:sp>
        <p:nvSpPr>
          <p:cNvPr id="4" name="Rectangle 3"/>
          <p:cNvSpPr/>
          <p:nvPr/>
        </p:nvSpPr>
        <p:spPr>
          <a:xfrm>
            <a:off x="1232169" y="1751406"/>
            <a:ext cx="5149175" cy="3139321"/>
          </a:xfrm>
          <a:prstGeom prst="rect">
            <a:avLst/>
          </a:prstGeom>
        </p:spPr>
        <p:txBody>
          <a:bodyPr wrap="square">
            <a:spAutoFit/>
          </a:bodyPr>
          <a:lstStyle/>
          <a:p>
            <a:pPr algn="ctr"/>
            <a:r>
              <a:rPr lang="en-US" dirty="0">
                <a:solidFill>
                  <a:schemeClr val="tx1">
                    <a:lumMod val="50000"/>
                    <a:lumOff val="50000"/>
                  </a:schemeClr>
                </a:solidFill>
                <a:latin typeface="Arial Rounded MT Bold" charset="0"/>
                <a:ea typeface="Arial Rounded MT Bold" charset="0"/>
                <a:cs typeface="Arial Rounded MT Bold" charset="0"/>
              </a:rPr>
              <a:t>Your Hippocampus is responsible for storing memories and learning.  It also attaches emotions to memories.</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When your brain recalls a memory, it will also recall the emotion that you experienced with that memory. </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For example, I was so happy when we went to the beach last summer. Or, I was so scared when I went on that roller-coaster.</a:t>
            </a:r>
          </a:p>
        </p:txBody>
      </p:sp>
      <p:sp>
        <p:nvSpPr>
          <p:cNvPr id="3" name="Oval Callout 2"/>
          <p:cNvSpPr/>
          <p:nvPr/>
        </p:nvSpPr>
        <p:spPr>
          <a:xfrm>
            <a:off x="6673174" y="1180289"/>
            <a:ext cx="2399490" cy="1478605"/>
          </a:xfrm>
          <a:prstGeom prst="wedgeEllipseCallout">
            <a:avLst>
              <a:gd name="adj1" fmla="val 34303"/>
              <a:gd name="adj2" fmla="val 72588"/>
            </a:avLst>
          </a:prstGeom>
          <a:solidFill>
            <a:schemeClr val="accent3">
              <a:alpha val="7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latin typeface="Arial Rounded MT Bold" charset="0"/>
                <a:ea typeface="Arial Rounded MT Bold" charset="0"/>
                <a:cs typeface="Arial Rounded MT Bold" charset="0"/>
              </a:rPr>
              <a:t>H for Hippocampus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1249" y="2730230"/>
            <a:ext cx="3154680" cy="3352800"/>
          </a:xfrm>
          <a:prstGeom prst="rect">
            <a:avLst/>
          </a:prstGeom>
        </p:spPr>
      </p:pic>
    </p:spTree>
    <p:extLst>
      <p:ext uri="{BB962C8B-B14F-4D97-AF65-F5344CB8AC3E}">
        <p14:creationId xmlns:p14="http://schemas.microsoft.com/office/powerpoint/2010/main" val="625533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5C5AE"/>
        </a:solidFill>
        <a:effectLst/>
      </p:bgPr>
    </p:bg>
    <p:spTree>
      <p:nvGrpSpPr>
        <p:cNvPr id="1" name=""/>
        <p:cNvGrpSpPr/>
        <p:nvPr/>
      </p:nvGrpSpPr>
      <p:grpSpPr>
        <a:xfrm>
          <a:off x="0" y="0"/>
          <a:ext cx="0" cy="0"/>
          <a:chOff x="0" y="0"/>
          <a:chExt cx="0" cy="0"/>
        </a:xfrm>
      </p:grpSpPr>
      <p:sp>
        <p:nvSpPr>
          <p:cNvPr id="8" name="Rectangle 7"/>
          <p:cNvSpPr/>
          <p:nvPr/>
        </p:nvSpPr>
        <p:spPr>
          <a:xfrm>
            <a:off x="827315" y="746697"/>
            <a:ext cx="10624458" cy="5474608"/>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27315" y="29030"/>
            <a:ext cx="6720114" cy="646331"/>
          </a:xfrm>
          <a:prstGeom prst="rect">
            <a:avLst/>
          </a:prstGeom>
          <a:noFill/>
        </p:spPr>
        <p:txBody>
          <a:bodyPr wrap="square" rtlCol="0">
            <a:spAutoFit/>
          </a:bodyPr>
          <a:lstStyle/>
          <a:p>
            <a:r>
              <a:rPr lang="en-US" sz="3600" dirty="0">
                <a:solidFill>
                  <a:schemeClr val="bg1"/>
                </a:solidFill>
                <a:latin typeface="Arial Rounded MT Bold" charset="0"/>
                <a:ea typeface="Arial Rounded MT Bold" charset="0"/>
                <a:cs typeface="Arial Rounded MT Bold" charset="0"/>
              </a:rPr>
              <a:t>Amygdala</a:t>
            </a:r>
          </a:p>
        </p:txBody>
      </p:sp>
      <p:sp>
        <p:nvSpPr>
          <p:cNvPr id="4" name="Rectangle 3"/>
          <p:cNvSpPr/>
          <p:nvPr/>
        </p:nvSpPr>
        <p:spPr>
          <a:xfrm>
            <a:off x="5914417" y="1141805"/>
            <a:ext cx="5149175" cy="4801314"/>
          </a:xfrm>
          <a:prstGeom prst="rect">
            <a:avLst/>
          </a:prstGeom>
        </p:spPr>
        <p:txBody>
          <a:bodyPr wrap="square">
            <a:spAutoFit/>
          </a:bodyPr>
          <a:lstStyle/>
          <a:p>
            <a:pPr algn="ctr"/>
            <a:r>
              <a:rPr lang="en-US" dirty="0">
                <a:solidFill>
                  <a:schemeClr val="tx1">
                    <a:lumMod val="50000"/>
                    <a:lumOff val="50000"/>
                  </a:schemeClr>
                </a:solidFill>
                <a:latin typeface="Arial Rounded MT Bold" charset="0"/>
                <a:ea typeface="Arial Rounded MT Bold" charset="0"/>
                <a:cs typeface="Arial Rounded MT Bold" charset="0"/>
              </a:rPr>
              <a:t>The Amygdala helps us to react to fear, danger or threat.</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It is like our brain’s security guard watching out at all times to keep us safe from any potential danger.</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If the Amygdala senses danger then it reacts be either Fighting, Flighting or Freezing! </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Sometimes our Amygdala reacts because it thinks there is danger when really there isn’t. </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This is because it cannot respond or assess whether the danger is real or not, it only reacts!</a:t>
            </a:r>
          </a:p>
        </p:txBody>
      </p:sp>
      <p:sp>
        <p:nvSpPr>
          <p:cNvPr id="3" name="Oval Callout 2"/>
          <p:cNvSpPr/>
          <p:nvPr/>
        </p:nvSpPr>
        <p:spPr>
          <a:xfrm>
            <a:off x="1018162" y="979251"/>
            <a:ext cx="2399490" cy="1478605"/>
          </a:xfrm>
          <a:prstGeom prst="wedgeEllipseCallout">
            <a:avLst>
              <a:gd name="adj1" fmla="val 28897"/>
              <a:gd name="adj2" fmla="val 83991"/>
            </a:avLst>
          </a:prstGeom>
          <a:solidFill>
            <a:schemeClr val="accent3">
              <a:alpha val="7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latin typeface="Arial Rounded MT Bold" charset="0"/>
                <a:ea typeface="Arial Rounded MT Bold" charset="0"/>
                <a:cs typeface="Arial Rounded MT Bold" charset="0"/>
              </a:rPr>
              <a:t>A for Amygdala</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6390" y="2814536"/>
            <a:ext cx="3154680" cy="3352800"/>
          </a:xfrm>
          <a:prstGeom prst="rect">
            <a:avLst/>
          </a:prstGeom>
        </p:spPr>
      </p:pic>
    </p:spTree>
    <p:extLst>
      <p:ext uri="{BB962C8B-B14F-4D97-AF65-F5344CB8AC3E}">
        <p14:creationId xmlns:p14="http://schemas.microsoft.com/office/powerpoint/2010/main" val="627840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5C5AE"/>
        </a:solidFill>
        <a:effectLst/>
      </p:bgPr>
    </p:bg>
    <p:spTree>
      <p:nvGrpSpPr>
        <p:cNvPr id="1" name=""/>
        <p:cNvGrpSpPr/>
        <p:nvPr/>
      </p:nvGrpSpPr>
      <p:grpSpPr>
        <a:xfrm>
          <a:off x="0" y="0"/>
          <a:ext cx="0" cy="0"/>
          <a:chOff x="0" y="0"/>
          <a:chExt cx="0" cy="0"/>
        </a:xfrm>
      </p:grpSpPr>
      <p:sp>
        <p:nvSpPr>
          <p:cNvPr id="8" name="Rectangle 7"/>
          <p:cNvSpPr/>
          <p:nvPr/>
        </p:nvSpPr>
        <p:spPr>
          <a:xfrm>
            <a:off x="827315" y="759668"/>
            <a:ext cx="10624458" cy="5474608"/>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27315" y="29030"/>
            <a:ext cx="6720114" cy="646331"/>
          </a:xfrm>
          <a:prstGeom prst="rect">
            <a:avLst/>
          </a:prstGeom>
          <a:noFill/>
        </p:spPr>
        <p:txBody>
          <a:bodyPr wrap="square" rtlCol="0">
            <a:spAutoFit/>
          </a:bodyPr>
          <a:lstStyle/>
          <a:p>
            <a:r>
              <a:rPr lang="en-US" sz="3600" dirty="0">
                <a:solidFill>
                  <a:schemeClr val="bg1"/>
                </a:solidFill>
                <a:latin typeface="Arial Rounded MT Bold" charset="0"/>
                <a:ea typeface="Arial Rounded MT Bold" charset="0"/>
                <a:cs typeface="Arial Rounded MT Bold" charset="0"/>
              </a:rPr>
              <a:t>Prefrontal Cortex</a:t>
            </a:r>
          </a:p>
        </p:txBody>
      </p:sp>
      <p:sp>
        <p:nvSpPr>
          <p:cNvPr id="4" name="Rectangle 3"/>
          <p:cNvSpPr/>
          <p:nvPr/>
        </p:nvSpPr>
        <p:spPr>
          <a:xfrm>
            <a:off x="1175657" y="1459575"/>
            <a:ext cx="5149175" cy="3693319"/>
          </a:xfrm>
          <a:prstGeom prst="rect">
            <a:avLst/>
          </a:prstGeom>
        </p:spPr>
        <p:txBody>
          <a:bodyPr wrap="square">
            <a:spAutoFit/>
          </a:bodyPr>
          <a:lstStyle/>
          <a:p>
            <a:pPr algn="ctr"/>
            <a:r>
              <a:rPr lang="en-US" dirty="0">
                <a:solidFill>
                  <a:schemeClr val="tx1">
                    <a:lumMod val="50000"/>
                    <a:lumOff val="50000"/>
                  </a:schemeClr>
                </a:solidFill>
                <a:latin typeface="Arial Rounded MT Bold" charset="0"/>
                <a:ea typeface="Arial Rounded MT Bold" charset="0"/>
                <a:cs typeface="Arial Rounded MT Bold" charset="0"/>
              </a:rPr>
              <a:t>The Prefrontal cortex is the reasoning and thinking part of the brain. </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It helps you to concentrate, solve problems, make decisions, predict, analyze, write as well as lots of other things!</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The prefrontal cortex is located at the front of your brain just behind your forehead.</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It plays a key role in assessing situations and then helping you to take a decision on the right path forward.</a:t>
            </a:r>
          </a:p>
        </p:txBody>
      </p:sp>
      <p:sp>
        <p:nvSpPr>
          <p:cNvPr id="3" name="Oval Callout 2"/>
          <p:cNvSpPr/>
          <p:nvPr/>
        </p:nvSpPr>
        <p:spPr>
          <a:xfrm>
            <a:off x="7983166" y="933855"/>
            <a:ext cx="2399490" cy="1478605"/>
          </a:xfrm>
          <a:prstGeom prst="wedgeEllipseCallout">
            <a:avLst>
              <a:gd name="adj1" fmla="val 53762"/>
              <a:gd name="adj2" fmla="val 79605"/>
            </a:avLst>
          </a:prstGeom>
          <a:solidFill>
            <a:schemeClr val="accent3">
              <a:alpha val="7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a:latin typeface="Arial Rounded MT Bold" charset="0"/>
                <a:ea typeface="Arial Rounded MT Bold" charset="0"/>
                <a:cs typeface="Arial Rounded MT Bold" charset="0"/>
              </a:rPr>
              <a:t>P for Prefrontal Cortex</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1249" y="2730230"/>
            <a:ext cx="3154680" cy="3352800"/>
          </a:xfrm>
          <a:prstGeom prst="rect">
            <a:avLst/>
          </a:prstGeom>
        </p:spPr>
      </p:pic>
    </p:spTree>
    <p:extLst>
      <p:ext uri="{BB962C8B-B14F-4D97-AF65-F5344CB8AC3E}">
        <p14:creationId xmlns:p14="http://schemas.microsoft.com/office/powerpoint/2010/main" val="1965007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2D6E3"/>
        </a:solidFill>
        <a:effectLst/>
      </p:bgPr>
    </p:bg>
    <p:spTree>
      <p:nvGrpSpPr>
        <p:cNvPr id="1" name=""/>
        <p:cNvGrpSpPr/>
        <p:nvPr/>
      </p:nvGrpSpPr>
      <p:grpSpPr>
        <a:xfrm>
          <a:off x="0" y="0"/>
          <a:ext cx="0" cy="0"/>
          <a:chOff x="0" y="0"/>
          <a:chExt cx="0" cy="0"/>
        </a:xfrm>
      </p:grpSpPr>
      <p:sp>
        <p:nvSpPr>
          <p:cNvPr id="8" name="Rectangle 7"/>
          <p:cNvSpPr/>
          <p:nvPr/>
        </p:nvSpPr>
        <p:spPr>
          <a:xfrm>
            <a:off x="827315" y="759668"/>
            <a:ext cx="10624458" cy="5474608"/>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27314" y="29030"/>
            <a:ext cx="9710983" cy="646331"/>
          </a:xfrm>
          <a:prstGeom prst="rect">
            <a:avLst/>
          </a:prstGeom>
          <a:noFill/>
        </p:spPr>
        <p:txBody>
          <a:bodyPr wrap="square" rtlCol="0">
            <a:spAutoFit/>
          </a:bodyPr>
          <a:lstStyle/>
          <a:p>
            <a:r>
              <a:rPr lang="en-US" sz="3600" dirty="0">
                <a:solidFill>
                  <a:schemeClr val="bg1"/>
                </a:solidFill>
                <a:latin typeface="Arial Rounded MT Bold" charset="0"/>
                <a:ea typeface="Arial Rounded MT Bold" charset="0"/>
                <a:cs typeface="Arial Rounded MT Bold" charset="0"/>
              </a:rPr>
              <a:t>How do Team H-A-P work together?</a:t>
            </a:r>
          </a:p>
        </p:txBody>
      </p:sp>
      <p:sp>
        <p:nvSpPr>
          <p:cNvPr id="4" name="Rectangle 3"/>
          <p:cNvSpPr/>
          <p:nvPr/>
        </p:nvSpPr>
        <p:spPr>
          <a:xfrm>
            <a:off x="1175657" y="1459575"/>
            <a:ext cx="7488445" cy="4247317"/>
          </a:xfrm>
          <a:prstGeom prst="rect">
            <a:avLst/>
          </a:prstGeom>
        </p:spPr>
        <p:txBody>
          <a:bodyPr wrap="square">
            <a:spAutoFit/>
          </a:bodyPr>
          <a:lstStyle/>
          <a:p>
            <a:pPr algn="ctr"/>
            <a:r>
              <a:rPr lang="en-US" dirty="0">
                <a:solidFill>
                  <a:schemeClr val="tx1">
                    <a:lumMod val="50000"/>
                    <a:lumOff val="50000"/>
                  </a:schemeClr>
                </a:solidFill>
                <a:latin typeface="Arial Rounded MT Bold" charset="0"/>
                <a:ea typeface="Arial Rounded MT Bold" charset="0"/>
                <a:cs typeface="Arial Rounded MT Bold" charset="0"/>
              </a:rPr>
              <a:t>Team H-A-P work best when information can flow between the Hippocampus, the Amygdala and the Prefrontal cortex. </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If Team H-A-P can ‘talk’ to each-other then they can analyze situations, recall previous memories and learning and then respond. </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This allows them to have the best chance at making a good decision and be at their best.</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The key thing that determines whether Team H-A-P work well together or not is, our emotional state or, how we are feeling.</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Let’s explore what happens in different scenarios and why.</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9731" y="3015574"/>
            <a:ext cx="2886197" cy="3067456"/>
          </a:xfrm>
          <a:prstGeom prst="rect">
            <a:avLst/>
          </a:prstGeom>
        </p:spPr>
      </p:pic>
    </p:spTree>
    <p:extLst>
      <p:ext uri="{BB962C8B-B14F-4D97-AF65-F5344CB8AC3E}">
        <p14:creationId xmlns:p14="http://schemas.microsoft.com/office/powerpoint/2010/main" val="1852207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2D6E3"/>
        </a:solidFill>
        <a:effectLst/>
      </p:bgPr>
    </p:bg>
    <p:spTree>
      <p:nvGrpSpPr>
        <p:cNvPr id="1" name=""/>
        <p:cNvGrpSpPr/>
        <p:nvPr/>
      </p:nvGrpSpPr>
      <p:grpSpPr>
        <a:xfrm>
          <a:off x="0" y="0"/>
          <a:ext cx="0" cy="0"/>
          <a:chOff x="0" y="0"/>
          <a:chExt cx="0" cy="0"/>
        </a:xfrm>
      </p:grpSpPr>
      <p:sp>
        <p:nvSpPr>
          <p:cNvPr id="8" name="Rectangle 7"/>
          <p:cNvSpPr/>
          <p:nvPr/>
        </p:nvSpPr>
        <p:spPr>
          <a:xfrm>
            <a:off x="827314" y="798579"/>
            <a:ext cx="10624458" cy="5474608"/>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27314" y="29030"/>
            <a:ext cx="9710983" cy="646331"/>
          </a:xfrm>
          <a:prstGeom prst="rect">
            <a:avLst/>
          </a:prstGeom>
          <a:noFill/>
        </p:spPr>
        <p:txBody>
          <a:bodyPr wrap="square" rtlCol="0">
            <a:spAutoFit/>
          </a:bodyPr>
          <a:lstStyle/>
          <a:p>
            <a:r>
              <a:rPr lang="en-US" sz="3600" dirty="0">
                <a:solidFill>
                  <a:schemeClr val="bg1"/>
                </a:solidFill>
                <a:latin typeface="Arial Rounded MT Bold" charset="0"/>
                <a:ea typeface="Arial Rounded MT Bold" charset="0"/>
                <a:cs typeface="Arial Rounded MT Bold" charset="0"/>
              </a:rPr>
              <a:t>When we are feeling happy, safe and calm</a:t>
            </a:r>
          </a:p>
        </p:txBody>
      </p:sp>
      <p:pic>
        <p:nvPicPr>
          <p:cNvPr id="5" name="Bertie and betty intro lesson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3834" r="23834"/>
          <a:stretch/>
        </p:blipFill>
        <p:spPr>
          <a:xfrm>
            <a:off x="4137496" y="2171625"/>
            <a:ext cx="7114162" cy="4001716"/>
          </a:xfrm>
          <a:prstGeom prst="rect">
            <a:avLst/>
          </a:prstGeom>
        </p:spPr>
      </p:pic>
      <p:sp>
        <p:nvSpPr>
          <p:cNvPr id="6" name="Rectangle 5"/>
          <p:cNvSpPr/>
          <p:nvPr/>
        </p:nvSpPr>
        <p:spPr>
          <a:xfrm>
            <a:off x="5770789" y="2171625"/>
            <a:ext cx="1622232" cy="4001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45477" y="2171625"/>
            <a:ext cx="5536428" cy="3139321"/>
          </a:xfrm>
          <a:prstGeom prst="rect">
            <a:avLst/>
          </a:prstGeom>
        </p:spPr>
        <p:txBody>
          <a:bodyPr wrap="square">
            <a:spAutoFit/>
          </a:bodyPr>
          <a:lstStyle/>
          <a:p>
            <a:pPr algn="ctr"/>
            <a:r>
              <a:rPr lang="en-US" dirty="0">
                <a:solidFill>
                  <a:schemeClr val="tx1">
                    <a:lumMod val="50000"/>
                    <a:lumOff val="50000"/>
                  </a:schemeClr>
                </a:solidFill>
                <a:latin typeface="Arial Rounded MT Bold" charset="0"/>
                <a:ea typeface="Arial Rounded MT Bold" charset="0"/>
                <a:cs typeface="Arial Rounded MT Bold" charset="0"/>
              </a:rPr>
              <a:t>The Amygdala plays a key role in determining our emotional response. It does this by analyzing sensory inputs or, things that we see, hear, taste, smell or feel.</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When it is calm, it can efficiently pass information to the Hippocampus and Prefrontal cortex and we are able to make decisions about how to respond appropriately.</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706578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D6E3"/>
        </a:solidFill>
        <a:effectLst/>
      </p:bgPr>
    </p:bg>
    <p:spTree>
      <p:nvGrpSpPr>
        <p:cNvPr id="1" name=""/>
        <p:cNvGrpSpPr/>
        <p:nvPr/>
      </p:nvGrpSpPr>
      <p:grpSpPr>
        <a:xfrm>
          <a:off x="0" y="0"/>
          <a:ext cx="0" cy="0"/>
          <a:chOff x="0" y="0"/>
          <a:chExt cx="0" cy="0"/>
        </a:xfrm>
      </p:grpSpPr>
      <p:sp>
        <p:nvSpPr>
          <p:cNvPr id="8" name="Rectangle 7"/>
          <p:cNvSpPr/>
          <p:nvPr/>
        </p:nvSpPr>
        <p:spPr>
          <a:xfrm>
            <a:off x="827314" y="798579"/>
            <a:ext cx="10624458" cy="5474608"/>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27314" y="29030"/>
            <a:ext cx="9710983" cy="646331"/>
          </a:xfrm>
          <a:prstGeom prst="rect">
            <a:avLst/>
          </a:prstGeom>
          <a:noFill/>
        </p:spPr>
        <p:txBody>
          <a:bodyPr wrap="square" rtlCol="0">
            <a:spAutoFit/>
          </a:bodyPr>
          <a:lstStyle/>
          <a:p>
            <a:r>
              <a:rPr lang="en-US" sz="3600" dirty="0">
                <a:solidFill>
                  <a:schemeClr val="bg1"/>
                </a:solidFill>
                <a:latin typeface="Arial Rounded MT Bold" charset="0"/>
                <a:ea typeface="Arial Rounded MT Bold" charset="0"/>
                <a:cs typeface="Arial Rounded MT Bold" charset="0"/>
              </a:rPr>
              <a:t>When we are sad, scared or worried</a:t>
            </a:r>
          </a:p>
        </p:txBody>
      </p:sp>
      <p:sp>
        <p:nvSpPr>
          <p:cNvPr id="4" name="Rectangle 3"/>
          <p:cNvSpPr/>
          <p:nvPr/>
        </p:nvSpPr>
        <p:spPr>
          <a:xfrm>
            <a:off x="6349847" y="1394573"/>
            <a:ext cx="4927754" cy="4524315"/>
          </a:xfrm>
          <a:prstGeom prst="rect">
            <a:avLst/>
          </a:prstGeom>
        </p:spPr>
        <p:txBody>
          <a:bodyPr wrap="square">
            <a:spAutoFit/>
          </a:bodyPr>
          <a:lstStyle/>
          <a:p>
            <a:pPr algn="ctr"/>
            <a:r>
              <a:rPr lang="en-US" dirty="0">
                <a:solidFill>
                  <a:schemeClr val="tx1">
                    <a:lumMod val="50000"/>
                    <a:lumOff val="50000"/>
                  </a:schemeClr>
                </a:solidFill>
                <a:latin typeface="Arial Rounded MT Bold" charset="0"/>
                <a:ea typeface="Arial Rounded MT Bold" charset="0"/>
                <a:cs typeface="Arial Rounded MT Bold" charset="0"/>
              </a:rPr>
              <a:t>When the Amygdala detects a sensory input that it associates with danger it reacts differently.</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The Amygdala will shut down the information flow to the Hippocampus and Prefrontal cortex and react: Fight, Flight or Freeze.</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Until the Amygdala perceives the danger to have gone, the Hippocampus and Prefrontal cortex will remain shut down.</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This means, when the Amygdala has taken over we cannot respond, we can only react.</a:t>
            </a:r>
          </a:p>
        </p:txBody>
      </p:sp>
      <p:pic>
        <p:nvPicPr>
          <p:cNvPr id="5" name="Workout 2_Milly HAP Sad w background .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8912" y="1306689"/>
            <a:ext cx="4700081" cy="4700081"/>
          </a:xfrm>
          <a:prstGeom prst="rect">
            <a:avLst/>
          </a:prstGeom>
        </p:spPr>
      </p:pic>
    </p:spTree>
    <p:extLst>
      <p:ext uri="{BB962C8B-B14F-4D97-AF65-F5344CB8AC3E}">
        <p14:creationId xmlns:p14="http://schemas.microsoft.com/office/powerpoint/2010/main" val="485456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5C5AE"/>
        </a:solidFill>
        <a:effectLst/>
      </p:bgPr>
    </p:bg>
    <p:spTree>
      <p:nvGrpSpPr>
        <p:cNvPr id="1" name=""/>
        <p:cNvGrpSpPr/>
        <p:nvPr/>
      </p:nvGrpSpPr>
      <p:grpSpPr>
        <a:xfrm>
          <a:off x="0" y="0"/>
          <a:ext cx="0" cy="0"/>
          <a:chOff x="0" y="0"/>
          <a:chExt cx="0" cy="0"/>
        </a:xfrm>
      </p:grpSpPr>
      <p:sp>
        <p:nvSpPr>
          <p:cNvPr id="8" name="Rectangle 7"/>
          <p:cNvSpPr/>
          <p:nvPr/>
        </p:nvSpPr>
        <p:spPr>
          <a:xfrm>
            <a:off x="781919" y="889370"/>
            <a:ext cx="10624458" cy="5474608"/>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27315" y="29030"/>
            <a:ext cx="6720114" cy="646331"/>
          </a:xfrm>
          <a:prstGeom prst="rect">
            <a:avLst/>
          </a:prstGeom>
          <a:noFill/>
        </p:spPr>
        <p:txBody>
          <a:bodyPr wrap="square" rtlCol="0">
            <a:spAutoFit/>
          </a:bodyPr>
          <a:lstStyle/>
          <a:p>
            <a:r>
              <a:rPr lang="en-US" sz="3600" dirty="0">
                <a:solidFill>
                  <a:schemeClr val="bg1"/>
                </a:solidFill>
                <a:latin typeface="Arial Rounded MT Bold" charset="0"/>
                <a:ea typeface="Arial Rounded MT Bold" charset="0"/>
                <a:cs typeface="Arial Rounded MT Bold" charset="0"/>
              </a:rPr>
              <a:t>Managing your Amygdala</a:t>
            </a:r>
          </a:p>
        </p:txBody>
      </p:sp>
      <p:sp>
        <p:nvSpPr>
          <p:cNvPr id="4" name="Rectangle 3"/>
          <p:cNvSpPr/>
          <p:nvPr/>
        </p:nvSpPr>
        <p:spPr>
          <a:xfrm>
            <a:off x="1152959" y="1965413"/>
            <a:ext cx="5149175" cy="3139321"/>
          </a:xfrm>
          <a:prstGeom prst="rect">
            <a:avLst/>
          </a:prstGeom>
        </p:spPr>
        <p:txBody>
          <a:bodyPr wrap="square">
            <a:spAutoFit/>
          </a:bodyPr>
          <a:lstStyle/>
          <a:p>
            <a:pPr algn="ctr"/>
            <a:r>
              <a:rPr lang="en-US" dirty="0">
                <a:solidFill>
                  <a:schemeClr val="tx1">
                    <a:lumMod val="50000"/>
                    <a:lumOff val="50000"/>
                  </a:schemeClr>
                </a:solidFill>
                <a:latin typeface="Arial Rounded MT Bold" charset="0"/>
                <a:ea typeface="Arial Rounded MT Bold" charset="0"/>
                <a:cs typeface="Arial Rounded MT Bold" charset="0"/>
              </a:rPr>
              <a:t>When your Amygdala senses danger, it quickly sends the oxygen from your brain to your arms, legs and torso ready to Fight, Flight or Freeze. </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It does this whether the danger is real or just perceived.</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Can you think of some examples of real vs perceived danger?</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p:txBody>
      </p:sp>
      <p:sp>
        <p:nvSpPr>
          <p:cNvPr id="3" name="Oval Callout 2"/>
          <p:cNvSpPr/>
          <p:nvPr/>
        </p:nvSpPr>
        <p:spPr>
          <a:xfrm>
            <a:off x="6673174" y="1180289"/>
            <a:ext cx="2399490" cy="1478605"/>
          </a:xfrm>
          <a:prstGeom prst="wedgeEllipseCallout">
            <a:avLst>
              <a:gd name="adj1" fmla="val 66735"/>
              <a:gd name="adj2" fmla="val 61184"/>
            </a:avLst>
          </a:prstGeom>
          <a:solidFill>
            <a:schemeClr val="accent3">
              <a:alpha val="7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dirty="0">
              <a:latin typeface="Arial Rounded MT Bold" charset="0"/>
              <a:ea typeface="Arial Rounded MT Bold" charset="0"/>
              <a:cs typeface="Arial Rounded MT Bold"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2827" y="2658894"/>
            <a:ext cx="2596896" cy="3352800"/>
          </a:xfrm>
          <a:prstGeom prst="rect">
            <a:avLst/>
          </a:prstGeom>
        </p:spPr>
      </p:pic>
      <p:sp>
        <p:nvSpPr>
          <p:cNvPr id="2" name="TextBox 1"/>
          <p:cNvSpPr txBox="1"/>
          <p:nvPr/>
        </p:nvSpPr>
        <p:spPr>
          <a:xfrm>
            <a:off x="7107731" y="1598279"/>
            <a:ext cx="1575227" cy="646331"/>
          </a:xfrm>
          <a:prstGeom prst="rect">
            <a:avLst/>
          </a:prstGeom>
          <a:noFill/>
        </p:spPr>
        <p:txBody>
          <a:bodyPr wrap="square" rtlCol="0">
            <a:spAutoFit/>
          </a:bodyPr>
          <a:lstStyle/>
          <a:p>
            <a:pPr algn="ctr"/>
            <a:r>
              <a:rPr lang="en-US" dirty="0">
                <a:solidFill>
                  <a:schemeClr val="bg1"/>
                </a:solidFill>
                <a:latin typeface="Arial Rounded MT Bold" charset="0"/>
                <a:ea typeface="Arial Rounded MT Bold" charset="0"/>
                <a:cs typeface="Arial Rounded MT Bold" charset="0"/>
              </a:rPr>
              <a:t>I’m all on my own here!</a:t>
            </a:r>
          </a:p>
        </p:txBody>
      </p:sp>
    </p:spTree>
    <p:extLst>
      <p:ext uri="{BB962C8B-B14F-4D97-AF65-F5344CB8AC3E}">
        <p14:creationId xmlns:p14="http://schemas.microsoft.com/office/powerpoint/2010/main" val="1721513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5C5AE"/>
        </a:solidFill>
        <a:effectLst/>
      </p:bgPr>
    </p:bg>
    <p:spTree>
      <p:nvGrpSpPr>
        <p:cNvPr id="1" name=""/>
        <p:cNvGrpSpPr/>
        <p:nvPr/>
      </p:nvGrpSpPr>
      <p:grpSpPr>
        <a:xfrm>
          <a:off x="0" y="0"/>
          <a:ext cx="0" cy="0"/>
          <a:chOff x="0" y="0"/>
          <a:chExt cx="0" cy="0"/>
        </a:xfrm>
      </p:grpSpPr>
      <p:sp>
        <p:nvSpPr>
          <p:cNvPr id="8" name="Rectangle 7"/>
          <p:cNvSpPr/>
          <p:nvPr/>
        </p:nvSpPr>
        <p:spPr>
          <a:xfrm>
            <a:off x="827315" y="759668"/>
            <a:ext cx="10624458" cy="5474608"/>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27315" y="29030"/>
            <a:ext cx="6720114" cy="646331"/>
          </a:xfrm>
          <a:prstGeom prst="rect">
            <a:avLst/>
          </a:prstGeom>
          <a:noFill/>
        </p:spPr>
        <p:txBody>
          <a:bodyPr wrap="square" rtlCol="0">
            <a:spAutoFit/>
          </a:bodyPr>
          <a:lstStyle/>
          <a:p>
            <a:r>
              <a:rPr lang="en-US" sz="3600" dirty="0">
                <a:solidFill>
                  <a:schemeClr val="bg1"/>
                </a:solidFill>
                <a:latin typeface="Arial Rounded MT Bold" charset="0"/>
                <a:ea typeface="Arial Rounded MT Bold" charset="0"/>
                <a:cs typeface="Arial Rounded MT Bold" charset="0"/>
              </a:rPr>
              <a:t>Managing your Amygdala</a:t>
            </a:r>
          </a:p>
        </p:txBody>
      </p:sp>
      <p:sp>
        <p:nvSpPr>
          <p:cNvPr id="4" name="Rectangle 3"/>
          <p:cNvSpPr/>
          <p:nvPr/>
        </p:nvSpPr>
        <p:spPr>
          <a:xfrm>
            <a:off x="1175657" y="1459575"/>
            <a:ext cx="5149175" cy="4801314"/>
          </a:xfrm>
          <a:prstGeom prst="rect">
            <a:avLst/>
          </a:prstGeom>
        </p:spPr>
        <p:txBody>
          <a:bodyPr wrap="square">
            <a:spAutoFit/>
          </a:bodyPr>
          <a:lstStyle/>
          <a:p>
            <a:pPr algn="ctr"/>
            <a:r>
              <a:rPr lang="en-US" dirty="0">
                <a:solidFill>
                  <a:schemeClr val="tx1">
                    <a:lumMod val="50000"/>
                    <a:lumOff val="50000"/>
                  </a:schemeClr>
                </a:solidFill>
                <a:latin typeface="Arial Rounded MT Bold" charset="0"/>
                <a:ea typeface="Arial Rounded MT Bold" charset="0"/>
                <a:cs typeface="Arial Rounded MT Bold" charset="0"/>
              </a:rPr>
              <a:t>When the Amygdala has reacted and taken over our brain our Hippocampus and Prefrontal Cortex effectively shut down. This means we can’t engage them for decision making or to recall memories.</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This is actually very helpful when the danger is real as it allows us to focus entirely on keeping safe.</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But when the danger isn’t real the Amygdala can be really unhelpful!</a:t>
            </a:r>
          </a:p>
          <a:p>
            <a:pPr algn="ctr"/>
            <a:r>
              <a:rPr lang="en-US" dirty="0">
                <a:solidFill>
                  <a:schemeClr val="tx1">
                    <a:lumMod val="50000"/>
                    <a:lumOff val="50000"/>
                  </a:schemeClr>
                </a:solidFill>
                <a:latin typeface="Arial Rounded MT Bold" charset="0"/>
                <a:ea typeface="Arial Rounded MT Bold" charset="0"/>
                <a:cs typeface="Arial Rounded MT Bold" charset="0"/>
              </a:rPr>
              <a:t> </a:t>
            </a:r>
          </a:p>
          <a:p>
            <a:pPr algn="ctr"/>
            <a:r>
              <a:rPr lang="en-US" dirty="0">
                <a:solidFill>
                  <a:schemeClr val="tx1">
                    <a:lumMod val="50000"/>
                    <a:lumOff val="50000"/>
                  </a:schemeClr>
                </a:solidFill>
                <a:latin typeface="Arial Rounded MT Bold" charset="0"/>
                <a:ea typeface="Arial Rounded MT Bold" charset="0"/>
                <a:cs typeface="Arial Rounded MT Bold" charset="0"/>
              </a:rPr>
              <a:t>To help calm the Amygdala down, we need to get oxygen back to your brain so that Team H-A-P can work together again.</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2827" y="2658894"/>
            <a:ext cx="2596896" cy="3352800"/>
          </a:xfrm>
          <a:prstGeom prst="rect">
            <a:avLst/>
          </a:prstGeom>
        </p:spPr>
      </p:pic>
      <p:sp>
        <p:nvSpPr>
          <p:cNvPr id="10" name="Oval Callout 9"/>
          <p:cNvSpPr/>
          <p:nvPr/>
        </p:nvSpPr>
        <p:spPr>
          <a:xfrm>
            <a:off x="6673174" y="1180289"/>
            <a:ext cx="2399490" cy="1478605"/>
          </a:xfrm>
          <a:prstGeom prst="wedgeEllipseCallout">
            <a:avLst>
              <a:gd name="adj1" fmla="val 66735"/>
              <a:gd name="adj2" fmla="val 61184"/>
            </a:avLst>
          </a:prstGeom>
          <a:solidFill>
            <a:schemeClr val="accent3">
              <a:alpha val="7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dirty="0">
              <a:latin typeface="Arial Rounded MT Bold" charset="0"/>
              <a:ea typeface="Arial Rounded MT Bold" charset="0"/>
              <a:cs typeface="Arial Rounded MT Bold" charset="0"/>
            </a:endParaRPr>
          </a:p>
        </p:txBody>
      </p:sp>
      <p:sp>
        <p:nvSpPr>
          <p:cNvPr id="2" name="TextBox 1"/>
          <p:cNvSpPr txBox="1"/>
          <p:nvPr/>
        </p:nvSpPr>
        <p:spPr>
          <a:xfrm>
            <a:off x="6958519" y="1457927"/>
            <a:ext cx="1828800" cy="923330"/>
          </a:xfrm>
          <a:prstGeom prst="rect">
            <a:avLst/>
          </a:prstGeom>
          <a:noFill/>
        </p:spPr>
        <p:txBody>
          <a:bodyPr wrap="square" rtlCol="0">
            <a:spAutoFit/>
          </a:bodyPr>
          <a:lstStyle/>
          <a:p>
            <a:pPr algn="ctr"/>
            <a:r>
              <a:rPr lang="en-US" dirty="0">
                <a:solidFill>
                  <a:schemeClr val="bg1"/>
                </a:solidFill>
                <a:latin typeface="Arial Rounded MT Bold" charset="0"/>
                <a:ea typeface="Arial Rounded MT Bold" charset="0"/>
                <a:cs typeface="Arial Rounded MT Bold" charset="0"/>
              </a:rPr>
              <a:t>All I can do is fight, flight or freeze!</a:t>
            </a:r>
          </a:p>
        </p:txBody>
      </p:sp>
    </p:spTree>
    <p:extLst>
      <p:ext uri="{BB962C8B-B14F-4D97-AF65-F5344CB8AC3E}">
        <p14:creationId xmlns:p14="http://schemas.microsoft.com/office/powerpoint/2010/main" val="1156688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2D6E3"/>
        </a:solidFill>
        <a:effectLst/>
      </p:bgPr>
    </p:bg>
    <p:spTree>
      <p:nvGrpSpPr>
        <p:cNvPr id="1" name=""/>
        <p:cNvGrpSpPr/>
        <p:nvPr/>
      </p:nvGrpSpPr>
      <p:grpSpPr>
        <a:xfrm>
          <a:off x="0" y="0"/>
          <a:ext cx="0" cy="0"/>
          <a:chOff x="0" y="0"/>
          <a:chExt cx="0" cy="0"/>
        </a:xfrm>
      </p:grpSpPr>
      <p:sp>
        <p:nvSpPr>
          <p:cNvPr id="8" name="Rectangle 7"/>
          <p:cNvSpPr/>
          <p:nvPr/>
        </p:nvSpPr>
        <p:spPr>
          <a:xfrm>
            <a:off x="827314" y="818034"/>
            <a:ext cx="10624458" cy="5474608"/>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When we do happy breathing, our lungs are filled with oxygen which they send back to the brain. This helps our Hippocampus and Prefrontal cortex wake up again if our Amygdala has taken over.</a:t>
            </a:r>
          </a:p>
          <a:p>
            <a:pPr algn="ctr"/>
            <a:endParaRPr lang="en-US" dirty="0"/>
          </a:p>
          <a:p>
            <a:pPr algn="ctr"/>
            <a:r>
              <a:rPr lang="en-US" dirty="0"/>
              <a:t>Happy breathing can also help us even when our Amygdala has taken over. </a:t>
            </a:r>
          </a:p>
          <a:p>
            <a:pPr algn="ctr"/>
            <a:endParaRPr lang="en-US" dirty="0"/>
          </a:p>
          <a:p>
            <a:pPr algn="ctr"/>
            <a:r>
              <a:rPr lang="en-US" dirty="0"/>
              <a:t>There are lots of ways to practice your happy breathing. Let’s try now with a guided practice that means, you focus on someone voice and follow their instructions.</a:t>
            </a:r>
          </a:p>
        </p:txBody>
      </p:sp>
      <p:sp>
        <p:nvSpPr>
          <p:cNvPr id="14" name="TextBox 13"/>
          <p:cNvSpPr txBox="1"/>
          <p:nvPr/>
        </p:nvSpPr>
        <p:spPr>
          <a:xfrm>
            <a:off x="827314" y="0"/>
            <a:ext cx="9710983" cy="646331"/>
          </a:xfrm>
          <a:prstGeom prst="rect">
            <a:avLst/>
          </a:prstGeom>
          <a:noFill/>
        </p:spPr>
        <p:txBody>
          <a:bodyPr wrap="square" rtlCol="0">
            <a:spAutoFit/>
          </a:bodyPr>
          <a:lstStyle/>
          <a:p>
            <a:r>
              <a:rPr lang="en-US" sz="3600" dirty="0">
                <a:solidFill>
                  <a:schemeClr val="bg1"/>
                </a:solidFill>
                <a:latin typeface="Arial Rounded MT Bold" charset="0"/>
                <a:ea typeface="Arial Rounded MT Bold" charset="0"/>
                <a:cs typeface="Arial Rounded MT Bold" charset="0"/>
              </a:rPr>
              <a:t>Happy breathing can help!</a:t>
            </a:r>
          </a:p>
        </p:txBody>
      </p:sp>
      <p:sp>
        <p:nvSpPr>
          <p:cNvPr id="4" name="Rectangle 3"/>
          <p:cNvSpPr/>
          <p:nvPr/>
        </p:nvSpPr>
        <p:spPr>
          <a:xfrm>
            <a:off x="1090424" y="1317377"/>
            <a:ext cx="9824009" cy="2585323"/>
          </a:xfrm>
          <a:prstGeom prst="rect">
            <a:avLst/>
          </a:prstGeom>
        </p:spPr>
        <p:txBody>
          <a:bodyPr wrap="square">
            <a:spAutoFit/>
          </a:bodyPr>
          <a:lstStyle/>
          <a:p>
            <a:pPr algn="ctr"/>
            <a:r>
              <a:rPr lang="en-US" dirty="0">
                <a:solidFill>
                  <a:schemeClr val="tx1">
                    <a:lumMod val="50000"/>
                    <a:lumOff val="50000"/>
                  </a:schemeClr>
                </a:solidFill>
                <a:latin typeface="Arial Rounded MT Bold" charset="0"/>
                <a:ea typeface="Arial Rounded MT Bold" charset="0"/>
                <a:cs typeface="Arial Rounded MT Bold" charset="0"/>
              </a:rPr>
              <a:t>When our Amygdala has taken over and the danger isn’t real, we need to learn how to calm it down.  Happy breathing can help us with that.</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When we do happy breathing, our lungs are filled with oxygen which, they send back to the brain. This helps our Hippocampus and Prefrontal cortex to wake up again so we can recall memories and make rational decisions.</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Let’s practice some happy breathing now</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p:txBody>
      </p:sp>
      <p:pic>
        <p:nvPicPr>
          <p:cNvPr id="5" name="Picture 4">
            <a:hlinkClick r:id="rId5" action="ppaction://hlinkfil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7165" y="3902700"/>
            <a:ext cx="2344755" cy="2344755"/>
          </a:xfrm>
          <a:prstGeom prst="rect">
            <a:avLst/>
          </a:prstGeom>
        </p:spPr>
      </p:pic>
      <p:pic>
        <p:nvPicPr>
          <p:cNvPr id="2" name="Happy Breathing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0376" y="4402043"/>
            <a:ext cx="812800" cy="812800"/>
          </a:xfrm>
          <a:prstGeom prst="rect">
            <a:avLst/>
          </a:prstGeom>
        </p:spPr>
      </p:pic>
    </p:spTree>
    <p:extLst>
      <p:ext uri="{BB962C8B-B14F-4D97-AF65-F5344CB8AC3E}">
        <p14:creationId xmlns:p14="http://schemas.microsoft.com/office/powerpoint/2010/main" val="756871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3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5C5AE"/>
        </a:solidFill>
        <a:effectLst/>
      </p:bgPr>
    </p:bg>
    <p:spTree>
      <p:nvGrpSpPr>
        <p:cNvPr id="1" name=""/>
        <p:cNvGrpSpPr/>
        <p:nvPr/>
      </p:nvGrpSpPr>
      <p:grpSpPr>
        <a:xfrm>
          <a:off x="0" y="0"/>
          <a:ext cx="0" cy="0"/>
          <a:chOff x="0" y="0"/>
          <a:chExt cx="0" cy="0"/>
        </a:xfrm>
      </p:grpSpPr>
      <p:sp>
        <p:nvSpPr>
          <p:cNvPr id="8" name="Rectangle 7"/>
          <p:cNvSpPr/>
          <p:nvPr/>
        </p:nvSpPr>
        <p:spPr>
          <a:xfrm>
            <a:off x="827315" y="675361"/>
            <a:ext cx="10624458" cy="5474608"/>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27315" y="29030"/>
            <a:ext cx="6720114" cy="646331"/>
          </a:xfrm>
          <a:prstGeom prst="rect">
            <a:avLst/>
          </a:prstGeom>
          <a:noFill/>
        </p:spPr>
        <p:txBody>
          <a:bodyPr wrap="square" rtlCol="0">
            <a:spAutoFit/>
          </a:bodyPr>
          <a:lstStyle/>
          <a:p>
            <a:r>
              <a:rPr lang="en-US" sz="3600" dirty="0">
                <a:solidFill>
                  <a:schemeClr val="bg1"/>
                </a:solidFill>
                <a:latin typeface="Arial Rounded MT Bold" charset="0"/>
                <a:ea typeface="Arial Rounded MT Bold" charset="0"/>
                <a:cs typeface="Arial Rounded MT Bold" charset="0"/>
              </a:rPr>
              <a:t>Managing your Amygdala</a:t>
            </a:r>
          </a:p>
        </p:txBody>
      </p:sp>
      <p:sp>
        <p:nvSpPr>
          <p:cNvPr id="4" name="Rectangle 3"/>
          <p:cNvSpPr/>
          <p:nvPr/>
        </p:nvSpPr>
        <p:spPr>
          <a:xfrm>
            <a:off x="1175657" y="1459575"/>
            <a:ext cx="5149175" cy="4247317"/>
          </a:xfrm>
          <a:prstGeom prst="rect">
            <a:avLst/>
          </a:prstGeom>
        </p:spPr>
        <p:txBody>
          <a:bodyPr wrap="square">
            <a:spAutoFit/>
          </a:bodyPr>
          <a:lstStyle/>
          <a:p>
            <a:pPr algn="ctr"/>
            <a:r>
              <a:rPr lang="en-US" dirty="0">
                <a:solidFill>
                  <a:schemeClr val="tx1">
                    <a:lumMod val="50000"/>
                    <a:lumOff val="50000"/>
                  </a:schemeClr>
                </a:solidFill>
                <a:latin typeface="Arial Rounded MT Bold" charset="0"/>
                <a:ea typeface="Arial Rounded MT Bold" charset="0"/>
                <a:cs typeface="Arial Rounded MT Bold" charset="0"/>
              </a:rPr>
              <a:t>When you practice happy breathing your brain learns to respond better in stressful situations. Over time, your Amygdala will react less when there isn’t any real danger.</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Happy breathing can also help you if you are worried about an event or an activity.</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Try happy breathing before whatever you may be worried about and it will help you feel calmer.</a:t>
            </a:r>
          </a:p>
          <a:p>
            <a:pPr algn="ctr"/>
            <a:endParaRPr lang="en-US" dirty="0">
              <a:solidFill>
                <a:schemeClr val="tx1">
                  <a:lumMod val="50000"/>
                  <a:lumOff val="50000"/>
                </a:schemeClr>
              </a:solidFill>
              <a:latin typeface="Arial Rounded MT Bold" charset="0"/>
              <a:ea typeface="Arial Rounded MT Bold" charset="0"/>
              <a:cs typeface="Arial Rounded MT Bold" charset="0"/>
            </a:endParaRPr>
          </a:p>
          <a:p>
            <a:pPr algn="ctr"/>
            <a:r>
              <a:rPr lang="en-US" dirty="0">
                <a:solidFill>
                  <a:schemeClr val="tx1">
                    <a:lumMod val="50000"/>
                    <a:lumOff val="50000"/>
                  </a:schemeClr>
                </a:solidFill>
                <a:latin typeface="Arial Rounded MT Bold" charset="0"/>
                <a:ea typeface="Arial Rounded MT Bold" charset="0"/>
                <a:cs typeface="Arial Rounded MT Bold" charset="0"/>
              </a:rPr>
              <a:t>You can access happy breathing exercises for FREE via the myHappymind app on the App store now.</a:t>
            </a:r>
          </a:p>
        </p:txBody>
      </p:sp>
      <p:pic>
        <p:nvPicPr>
          <p:cNvPr id="6" name="Picture 5"/>
          <p:cNvPicPr>
            <a:picLocks noChangeAspect="1"/>
          </p:cNvPicPr>
          <p:nvPr/>
        </p:nvPicPr>
        <p:blipFill>
          <a:blip r:embed="rId3"/>
          <a:stretch>
            <a:fillRect/>
          </a:stretch>
        </p:blipFill>
        <p:spPr>
          <a:xfrm>
            <a:off x="8441852" y="2852231"/>
            <a:ext cx="2882900" cy="3086100"/>
          </a:xfrm>
          <a:prstGeom prst="rect">
            <a:avLst/>
          </a:prstGeom>
        </p:spPr>
      </p:pic>
      <p:sp>
        <p:nvSpPr>
          <p:cNvPr id="7" name="Oval Callout 6"/>
          <p:cNvSpPr/>
          <p:nvPr/>
        </p:nvSpPr>
        <p:spPr>
          <a:xfrm>
            <a:off x="6673174" y="1180289"/>
            <a:ext cx="2399490" cy="1478605"/>
          </a:xfrm>
          <a:prstGeom prst="wedgeEllipseCallout">
            <a:avLst>
              <a:gd name="adj1" fmla="val 66735"/>
              <a:gd name="adj2" fmla="val 61184"/>
            </a:avLst>
          </a:prstGeom>
          <a:solidFill>
            <a:schemeClr val="accent3">
              <a:alpha val="7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dirty="0">
              <a:latin typeface="Arial Rounded MT Bold" charset="0"/>
              <a:ea typeface="Arial Rounded MT Bold" charset="0"/>
              <a:cs typeface="Arial Rounded MT Bold" charset="0"/>
            </a:endParaRPr>
          </a:p>
        </p:txBody>
      </p:sp>
      <p:sp>
        <p:nvSpPr>
          <p:cNvPr id="2" name="TextBox 1"/>
          <p:cNvSpPr txBox="1"/>
          <p:nvPr/>
        </p:nvSpPr>
        <p:spPr>
          <a:xfrm>
            <a:off x="6886412" y="1559569"/>
            <a:ext cx="2001890" cy="646331"/>
          </a:xfrm>
          <a:prstGeom prst="rect">
            <a:avLst/>
          </a:prstGeom>
          <a:noFill/>
        </p:spPr>
        <p:txBody>
          <a:bodyPr wrap="square" rtlCol="0">
            <a:spAutoFit/>
          </a:bodyPr>
          <a:lstStyle/>
          <a:p>
            <a:pPr algn="ctr"/>
            <a:r>
              <a:rPr lang="en-US" dirty="0">
                <a:solidFill>
                  <a:schemeClr val="bg1"/>
                </a:solidFill>
                <a:latin typeface="Arial Rounded MT Bold" charset="0"/>
                <a:ea typeface="Arial Rounded MT Bold" charset="0"/>
                <a:cs typeface="Arial Rounded MT Bold" charset="0"/>
              </a:rPr>
              <a:t>We love </a:t>
            </a:r>
            <a:r>
              <a:rPr lang="en-US">
                <a:solidFill>
                  <a:schemeClr val="bg1"/>
                </a:solidFill>
                <a:latin typeface="Arial Rounded MT Bold" charset="0"/>
                <a:ea typeface="Arial Rounded MT Bold" charset="0"/>
                <a:cs typeface="Arial Rounded MT Bold" charset="0"/>
              </a:rPr>
              <a:t>happy breathing !</a:t>
            </a:r>
          </a:p>
        </p:txBody>
      </p:sp>
    </p:spTree>
    <p:extLst>
      <p:ext uri="{BB962C8B-B14F-4D97-AF65-F5344CB8AC3E}">
        <p14:creationId xmlns:p14="http://schemas.microsoft.com/office/powerpoint/2010/main" val="1648055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5C5AE"/>
        </a:solidFill>
        <a:effectLst/>
      </p:bgPr>
    </p:bg>
    <p:spTree>
      <p:nvGrpSpPr>
        <p:cNvPr id="1" name=""/>
        <p:cNvGrpSpPr/>
        <p:nvPr/>
      </p:nvGrpSpPr>
      <p:grpSpPr>
        <a:xfrm>
          <a:off x="0" y="0"/>
          <a:ext cx="0" cy="0"/>
          <a:chOff x="0" y="0"/>
          <a:chExt cx="0" cy="0"/>
        </a:xfrm>
      </p:grpSpPr>
      <p:sp>
        <p:nvSpPr>
          <p:cNvPr id="8" name="Rectangle 7"/>
          <p:cNvSpPr/>
          <p:nvPr/>
        </p:nvSpPr>
        <p:spPr>
          <a:xfrm>
            <a:off x="827315" y="675361"/>
            <a:ext cx="10624458" cy="5474608"/>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27315" y="29030"/>
            <a:ext cx="6720114" cy="646331"/>
          </a:xfrm>
          <a:prstGeom prst="rect">
            <a:avLst/>
          </a:prstGeom>
          <a:noFill/>
        </p:spPr>
        <p:txBody>
          <a:bodyPr wrap="square" rtlCol="0">
            <a:spAutoFit/>
          </a:bodyPr>
          <a:lstStyle/>
          <a:p>
            <a:r>
              <a:rPr lang="en-US" sz="3600" dirty="0">
                <a:solidFill>
                  <a:schemeClr val="bg1"/>
                </a:solidFill>
                <a:latin typeface="Arial Rounded MT Bold" charset="0"/>
                <a:ea typeface="Arial Rounded MT Bold" charset="0"/>
                <a:cs typeface="Arial Rounded MT Bold" charset="0"/>
              </a:rPr>
              <a:t>Welcome to myHappymind!</a:t>
            </a:r>
          </a:p>
        </p:txBody>
      </p:sp>
      <p:pic>
        <p:nvPicPr>
          <p:cNvPr id="2" name="Bertie and betty intro lesson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4169" t="7956" r="22205" b="-7956"/>
          <a:stretch/>
        </p:blipFill>
        <p:spPr>
          <a:xfrm>
            <a:off x="1233519" y="875124"/>
            <a:ext cx="7524301" cy="5536308"/>
          </a:xfrm>
          <a:prstGeom prst="rect">
            <a:avLst/>
          </a:prstGeom>
        </p:spPr>
      </p:pic>
      <p:sp>
        <p:nvSpPr>
          <p:cNvPr id="3" name="Rectangle 2"/>
          <p:cNvSpPr/>
          <p:nvPr/>
        </p:nvSpPr>
        <p:spPr>
          <a:xfrm>
            <a:off x="1504544" y="791183"/>
            <a:ext cx="2127115" cy="52399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4725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6E3"/>
        </a:solidFill>
        <a:effectLst/>
      </p:bgPr>
    </p:bg>
    <p:spTree>
      <p:nvGrpSpPr>
        <p:cNvPr id="1" name=""/>
        <p:cNvGrpSpPr/>
        <p:nvPr/>
      </p:nvGrpSpPr>
      <p:grpSpPr>
        <a:xfrm>
          <a:off x="0" y="0"/>
          <a:ext cx="0" cy="0"/>
          <a:chOff x="0" y="0"/>
          <a:chExt cx="0" cy="0"/>
        </a:xfrm>
      </p:grpSpPr>
      <p:sp>
        <p:nvSpPr>
          <p:cNvPr id="8" name="Rectangle 7"/>
          <p:cNvSpPr/>
          <p:nvPr/>
        </p:nvSpPr>
        <p:spPr>
          <a:xfrm>
            <a:off x="827314" y="818034"/>
            <a:ext cx="10624458" cy="5474608"/>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When we do happy breathing, our lungs are filled with oxygen which they send back to the brain. This helps our Hippocampus and Prefrontal cortex wake up again if our Amygdala has taken over.</a:t>
            </a:r>
          </a:p>
          <a:p>
            <a:pPr algn="ctr"/>
            <a:endParaRPr lang="en-US" dirty="0"/>
          </a:p>
          <a:p>
            <a:pPr algn="ctr"/>
            <a:r>
              <a:rPr lang="en-US" dirty="0"/>
              <a:t>Happy breathing can also help us even when our Amygdala has taken over. </a:t>
            </a:r>
          </a:p>
          <a:p>
            <a:pPr algn="ctr"/>
            <a:endParaRPr lang="en-US" dirty="0"/>
          </a:p>
          <a:p>
            <a:pPr algn="ctr"/>
            <a:r>
              <a:rPr lang="en-US" dirty="0"/>
              <a:t>There are lots of ways to practice your happy breathing. Let’s try now with a guided practice that means, you focus on someone voice and follow their instructions.</a:t>
            </a:r>
          </a:p>
        </p:txBody>
      </p:sp>
      <p:sp>
        <p:nvSpPr>
          <p:cNvPr id="14" name="TextBox 13"/>
          <p:cNvSpPr txBox="1"/>
          <p:nvPr/>
        </p:nvSpPr>
        <p:spPr>
          <a:xfrm>
            <a:off x="827314" y="0"/>
            <a:ext cx="9710983" cy="646331"/>
          </a:xfrm>
          <a:prstGeom prst="rect">
            <a:avLst/>
          </a:prstGeom>
          <a:noFill/>
        </p:spPr>
        <p:txBody>
          <a:bodyPr wrap="square" rtlCol="0">
            <a:spAutoFit/>
          </a:bodyPr>
          <a:lstStyle/>
          <a:p>
            <a:r>
              <a:rPr lang="en-US" sz="3600" dirty="0">
                <a:solidFill>
                  <a:schemeClr val="bg1"/>
                </a:solidFill>
                <a:latin typeface="Arial Rounded MT Bold" charset="0"/>
                <a:ea typeface="Arial Rounded MT Bold" charset="0"/>
                <a:cs typeface="Arial Rounded MT Bold" charset="0"/>
              </a:rPr>
              <a:t>Summary</a:t>
            </a:r>
          </a:p>
        </p:txBody>
      </p:sp>
      <p:sp>
        <p:nvSpPr>
          <p:cNvPr id="2" name="TextBox 1"/>
          <p:cNvSpPr txBox="1"/>
          <p:nvPr/>
        </p:nvSpPr>
        <p:spPr>
          <a:xfrm>
            <a:off x="1389012" y="1230044"/>
            <a:ext cx="9286672" cy="2031325"/>
          </a:xfrm>
          <a:prstGeom prst="rect">
            <a:avLst/>
          </a:prstGeom>
          <a:noFill/>
        </p:spPr>
        <p:txBody>
          <a:bodyPr wrap="square" rtlCol="0" anchor="t">
            <a:spAutoFit/>
          </a:bodyPr>
          <a:lstStyle/>
          <a:p>
            <a:pPr algn="ctr"/>
            <a:r>
              <a:rPr lang="en-US" dirty="0">
                <a:solidFill>
                  <a:schemeClr val="bg1">
                    <a:lumMod val="50000"/>
                  </a:schemeClr>
                </a:solidFill>
                <a:latin typeface="Arial Rounded MT Bold" charset="0"/>
                <a:ea typeface="Arial Rounded MT Bold" charset="0"/>
                <a:cs typeface="Arial Rounded MT Bold" charset="0"/>
              </a:rPr>
              <a:t>The key concepts you have learnt today are ones that children will be learning over the myHappymind curriculum.</a:t>
            </a:r>
          </a:p>
          <a:p>
            <a:pPr algn="ctr"/>
            <a:endParaRPr lang="en-US" dirty="0">
              <a:solidFill>
                <a:schemeClr val="bg1">
                  <a:lumMod val="50000"/>
                </a:schemeClr>
              </a:solidFill>
              <a:latin typeface="Arial Rounded MT Bold" charset="0"/>
              <a:ea typeface="Arial Rounded MT Bold" charset="0"/>
              <a:cs typeface="Arial Rounded MT Bold" charset="0"/>
            </a:endParaRPr>
          </a:p>
          <a:p>
            <a:pPr algn="ctr"/>
            <a:r>
              <a:rPr lang="en-US" dirty="0">
                <a:solidFill>
                  <a:schemeClr val="bg1">
                    <a:lumMod val="50000"/>
                  </a:schemeClr>
                </a:solidFill>
                <a:latin typeface="Arial Rounded MT Bold" charset="0"/>
                <a:ea typeface="Arial Rounded MT Bold" charset="0"/>
                <a:cs typeface="Arial Rounded MT Bold" charset="0"/>
              </a:rPr>
              <a:t>We would now like you to complete the workbook we have provided to help you think about how you could embed some of what you have learnt at home.</a:t>
            </a:r>
          </a:p>
          <a:p>
            <a:pPr algn="ctr"/>
            <a:endParaRPr lang="en-US" dirty="0">
              <a:solidFill>
                <a:schemeClr val="bg1">
                  <a:lumMod val="50000"/>
                </a:schemeClr>
              </a:solidFill>
              <a:latin typeface="Arial Rounded MT Bold" charset="0"/>
              <a:ea typeface="Arial Rounded MT Bold" charset="0"/>
              <a:cs typeface="Arial Rounded MT Bold" charset="0"/>
            </a:endParaRPr>
          </a:p>
          <a:p>
            <a:pPr algn="ctr"/>
            <a:r>
              <a:rPr lang="en-US" dirty="0">
                <a:solidFill>
                  <a:schemeClr val="bg1">
                    <a:lumMod val="50000"/>
                  </a:schemeClr>
                </a:solidFill>
                <a:latin typeface="Arial Rounded MT Bold" charset="0"/>
                <a:ea typeface="Arial Rounded MT Bold" charset="0"/>
                <a:cs typeface="Arial Rounded MT Bold" charset="0"/>
              </a:rPr>
              <a:t>You can also use this time to ask any questions that you may have.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9827" y="3555338"/>
            <a:ext cx="4599432" cy="2575560"/>
          </a:xfrm>
          <a:prstGeom prst="rect">
            <a:avLst/>
          </a:prstGeom>
        </p:spPr>
      </p:pic>
    </p:spTree>
    <p:extLst>
      <p:ext uri="{BB962C8B-B14F-4D97-AF65-F5344CB8AC3E}">
        <p14:creationId xmlns:p14="http://schemas.microsoft.com/office/powerpoint/2010/main" val="216847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2D6E3"/>
        </a:solidFill>
        <a:effectLst/>
      </p:bgPr>
    </p:bg>
    <p:spTree>
      <p:nvGrpSpPr>
        <p:cNvPr id="1" name=""/>
        <p:cNvGrpSpPr/>
        <p:nvPr/>
      </p:nvGrpSpPr>
      <p:grpSpPr>
        <a:xfrm>
          <a:off x="0" y="0"/>
          <a:ext cx="0" cy="0"/>
          <a:chOff x="0" y="0"/>
          <a:chExt cx="0" cy="0"/>
        </a:xfrm>
      </p:grpSpPr>
      <p:sp>
        <p:nvSpPr>
          <p:cNvPr id="8" name="Rectangle 7"/>
          <p:cNvSpPr/>
          <p:nvPr/>
        </p:nvSpPr>
        <p:spPr>
          <a:xfrm>
            <a:off x="827314" y="818034"/>
            <a:ext cx="10624458" cy="5474608"/>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When we do happy breathing, our lungs are filled with oxygen which they send back to the brain. This helps our Hippocampus and Prefrontal cortex wake up again if our Amygdala has taken over.</a:t>
            </a:r>
          </a:p>
          <a:p>
            <a:pPr algn="ctr"/>
            <a:endParaRPr lang="en-US" dirty="0"/>
          </a:p>
          <a:p>
            <a:pPr algn="ctr"/>
            <a:r>
              <a:rPr lang="en-US" dirty="0"/>
              <a:t>Happy breathing can also help us even when our Amygdala has taken over. </a:t>
            </a:r>
          </a:p>
          <a:p>
            <a:pPr algn="ctr"/>
            <a:endParaRPr lang="en-US" dirty="0"/>
          </a:p>
          <a:p>
            <a:pPr algn="ctr"/>
            <a:r>
              <a:rPr lang="en-US" dirty="0"/>
              <a:t>There are lots of ways to practice your happy breathing. Let’s try now with a guided practice that means, you focus on someone voice and follow their instructions.</a:t>
            </a:r>
          </a:p>
        </p:txBody>
      </p:sp>
      <p:sp>
        <p:nvSpPr>
          <p:cNvPr id="14" name="TextBox 13"/>
          <p:cNvSpPr txBox="1"/>
          <p:nvPr/>
        </p:nvSpPr>
        <p:spPr>
          <a:xfrm>
            <a:off x="827314" y="0"/>
            <a:ext cx="9710983" cy="646331"/>
          </a:xfrm>
          <a:prstGeom prst="rect">
            <a:avLst/>
          </a:prstGeom>
          <a:noFill/>
        </p:spPr>
        <p:txBody>
          <a:bodyPr wrap="square" rtlCol="0">
            <a:spAutoFit/>
          </a:bodyPr>
          <a:lstStyle/>
          <a:p>
            <a:r>
              <a:rPr lang="en-US" sz="3600" dirty="0">
                <a:solidFill>
                  <a:schemeClr val="bg1"/>
                </a:solidFill>
                <a:latin typeface="Arial Rounded MT Bold" charset="0"/>
                <a:ea typeface="Arial Rounded MT Bold" charset="0"/>
                <a:cs typeface="Arial Rounded MT Bold" charset="0"/>
              </a:rPr>
              <a:t>Questions?</a:t>
            </a:r>
          </a:p>
        </p:txBody>
      </p:sp>
      <p:pic>
        <p:nvPicPr>
          <p:cNvPr id="5" name="Picture 4"/>
          <p:cNvPicPr>
            <a:picLocks noChangeAspect="1"/>
          </p:cNvPicPr>
          <p:nvPr/>
        </p:nvPicPr>
        <p:blipFill>
          <a:blip r:embed="rId3"/>
          <a:stretch>
            <a:fillRect/>
          </a:stretch>
        </p:blipFill>
        <p:spPr>
          <a:xfrm>
            <a:off x="1473252" y="1201765"/>
            <a:ext cx="9159310" cy="5045383"/>
          </a:xfrm>
          <a:prstGeom prst="rect">
            <a:avLst/>
          </a:prstGeom>
        </p:spPr>
      </p:pic>
      <p:sp>
        <p:nvSpPr>
          <p:cNvPr id="3" name="Rectangle 2"/>
          <p:cNvSpPr/>
          <p:nvPr/>
        </p:nvSpPr>
        <p:spPr>
          <a:xfrm>
            <a:off x="3612204" y="1556426"/>
            <a:ext cx="376136" cy="4539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381328" y="6167336"/>
            <a:ext cx="9416374" cy="112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523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2D6E3"/>
        </a:solidFill>
        <a:effectLst/>
      </p:bgPr>
    </p:bg>
    <p:spTree>
      <p:nvGrpSpPr>
        <p:cNvPr id="1" name=""/>
        <p:cNvGrpSpPr/>
        <p:nvPr/>
      </p:nvGrpSpPr>
      <p:grpSpPr>
        <a:xfrm>
          <a:off x="0" y="0"/>
          <a:ext cx="0" cy="0"/>
          <a:chOff x="0" y="0"/>
          <a:chExt cx="0" cy="0"/>
        </a:xfrm>
      </p:grpSpPr>
      <p:sp>
        <p:nvSpPr>
          <p:cNvPr id="8" name="Rectangle 7"/>
          <p:cNvSpPr/>
          <p:nvPr/>
        </p:nvSpPr>
        <p:spPr>
          <a:xfrm>
            <a:off x="827314" y="876400"/>
            <a:ext cx="10624458" cy="5474608"/>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r happy breathing. Let’s try now with a guided practice that means, you focus on someone voice and follow their instructions.</a:t>
            </a:r>
          </a:p>
        </p:txBody>
      </p:sp>
      <p:sp>
        <p:nvSpPr>
          <p:cNvPr id="14" name="TextBox 13"/>
          <p:cNvSpPr txBox="1"/>
          <p:nvPr/>
        </p:nvSpPr>
        <p:spPr>
          <a:xfrm>
            <a:off x="827314" y="0"/>
            <a:ext cx="9710983" cy="646331"/>
          </a:xfrm>
          <a:prstGeom prst="rect">
            <a:avLst/>
          </a:prstGeom>
          <a:noFill/>
        </p:spPr>
        <p:txBody>
          <a:bodyPr wrap="square" rtlCol="0">
            <a:spAutoFit/>
          </a:bodyPr>
          <a:lstStyle/>
          <a:p>
            <a:r>
              <a:rPr lang="en-US" sz="3600" dirty="0">
                <a:solidFill>
                  <a:schemeClr val="bg1"/>
                </a:solidFill>
                <a:latin typeface="Arial Rounded MT Bold" charset="0"/>
                <a:ea typeface="Arial Rounded MT Bold" charset="0"/>
                <a:cs typeface="Arial Rounded MT Bold" charset="0"/>
              </a:rPr>
              <a:t>Coming up next!</a:t>
            </a:r>
          </a:p>
        </p:txBody>
      </p:sp>
      <p:sp>
        <p:nvSpPr>
          <p:cNvPr id="3" name="Rectangle 2"/>
          <p:cNvSpPr/>
          <p:nvPr/>
        </p:nvSpPr>
        <p:spPr>
          <a:xfrm>
            <a:off x="3612204" y="1556426"/>
            <a:ext cx="376136" cy="4539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381328" y="6167336"/>
            <a:ext cx="9416374" cy="112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3864515" y="1783404"/>
            <a:ext cx="4449999" cy="4449999"/>
          </a:xfrm>
          <a:prstGeom prst="rect">
            <a:avLst/>
          </a:prstGeom>
        </p:spPr>
      </p:pic>
      <p:sp>
        <p:nvSpPr>
          <p:cNvPr id="7" name="TextBox 6"/>
          <p:cNvSpPr txBox="1"/>
          <p:nvPr/>
        </p:nvSpPr>
        <p:spPr>
          <a:xfrm>
            <a:off x="1433209" y="1134894"/>
            <a:ext cx="9364493" cy="369332"/>
          </a:xfrm>
          <a:prstGeom prst="rect">
            <a:avLst/>
          </a:prstGeom>
          <a:noFill/>
        </p:spPr>
        <p:txBody>
          <a:bodyPr wrap="square" rtlCol="0">
            <a:spAutoFit/>
          </a:bodyPr>
          <a:lstStyle/>
          <a:p>
            <a:pPr algn="ctr"/>
            <a:r>
              <a:rPr lang="en-GB" dirty="0">
                <a:solidFill>
                  <a:schemeClr val="bg1">
                    <a:lumMod val="50000"/>
                  </a:schemeClr>
                </a:solidFill>
                <a:latin typeface="Arial Rounded MT Bold" charset="0"/>
                <a:ea typeface="Arial Rounded MT Bold" charset="0"/>
                <a:cs typeface="Arial Rounded MT Bold" charset="0"/>
              </a:rPr>
              <a:t>Meet Your Brain Part 2 </a:t>
            </a:r>
            <a:r>
              <a:rPr lang="mr-IN" dirty="0">
                <a:solidFill>
                  <a:schemeClr val="bg1">
                    <a:lumMod val="50000"/>
                  </a:schemeClr>
                </a:solidFill>
                <a:latin typeface="Arial Rounded MT Bold" charset="0"/>
                <a:ea typeface="Arial Rounded MT Bold" charset="0"/>
                <a:cs typeface="Arial Rounded MT Bold" charset="0"/>
              </a:rPr>
              <a:t>–</a:t>
            </a:r>
            <a:r>
              <a:rPr lang="en-GB" dirty="0">
                <a:solidFill>
                  <a:schemeClr val="bg1">
                    <a:lumMod val="50000"/>
                  </a:schemeClr>
                </a:solidFill>
                <a:latin typeface="Arial Rounded MT Bold" charset="0"/>
                <a:ea typeface="Arial Rounded MT Bold" charset="0"/>
                <a:cs typeface="Arial Rounded MT Bold" charset="0"/>
              </a:rPr>
              <a:t> Learning about habits and how your brain grows!</a:t>
            </a:r>
            <a:endParaRPr lang="en-US" dirty="0">
              <a:solidFill>
                <a:schemeClr val="bg1">
                  <a:lumMod val="50000"/>
                </a:schemeClr>
              </a:solidFill>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820618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1B2B2"/>
        </a:solidFill>
        <a:effectLst/>
      </p:bgPr>
    </p:bg>
    <p:spTree>
      <p:nvGrpSpPr>
        <p:cNvPr id="1" name=""/>
        <p:cNvGrpSpPr/>
        <p:nvPr/>
      </p:nvGrpSpPr>
      <p:grpSpPr>
        <a:xfrm>
          <a:off x="0" y="0"/>
          <a:ext cx="0" cy="0"/>
          <a:chOff x="0" y="0"/>
          <a:chExt cx="0" cy="0"/>
        </a:xfrm>
      </p:grpSpPr>
      <p:sp>
        <p:nvSpPr>
          <p:cNvPr id="8" name="Rectangle 7"/>
          <p:cNvSpPr/>
          <p:nvPr/>
        </p:nvSpPr>
        <p:spPr>
          <a:xfrm>
            <a:off x="827315" y="675361"/>
            <a:ext cx="10624458" cy="5474608"/>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27315" y="29030"/>
            <a:ext cx="6720114" cy="646331"/>
          </a:xfrm>
          <a:prstGeom prst="rect">
            <a:avLst/>
          </a:prstGeom>
          <a:noFill/>
        </p:spPr>
        <p:txBody>
          <a:bodyPr wrap="square" rtlCol="0">
            <a:spAutoFit/>
          </a:bodyPr>
          <a:lstStyle/>
          <a:p>
            <a:r>
              <a:rPr lang="en-US" sz="3600" dirty="0">
                <a:solidFill>
                  <a:schemeClr val="bg1"/>
                </a:solidFill>
                <a:latin typeface="Arial Rounded MT Bold" charset="0"/>
                <a:ea typeface="Arial Rounded MT Bold" charset="0"/>
                <a:cs typeface="Arial Rounded MT Bold" charset="0"/>
              </a:rPr>
              <a:t>Quiz time!</a:t>
            </a:r>
          </a:p>
        </p:txBody>
      </p:sp>
      <p:pic>
        <p:nvPicPr>
          <p:cNvPr id="2" name="Workout 1_Slide 3_Quincy Intro_with background (Converted) 2.mov">
            <a:hlinkClick r:id="" action="ppaction://media"/>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28572" y="901693"/>
            <a:ext cx="5021943" cy="5021943"/>
          </a:xfrm>
          <a:prstGeom prst="rect">
            <a:avLst/>
          </a:prstGeom>
        </p:spPr>
      </p:pic>
    </p:spTree>
    <p:extLst>
      <p:ext uri="{BB962C8B-B14F-4D97-AF65-F5344CB8AC3E}">
        <p14:creationId xmlns:p14="http://schemas.microsoft.com/office/powerpoint/2010/main" val="1651261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1B2B2"/>
        </a:solidFill>
        <a:effectLst/>
      </p:bgPr>
    </p:bg>
    <p:spTree>
      <p:nvGrpSpPr>
        <p:cNvPr id="1" name=""/>
        <p:cNvGrpSpPr/>
        <p:nvPr/>
      </p:nvGrpSpPr>
      <p:grpSpPr>
        <a:xfrm>
          <a:off x="0" y="0"/>
          <a:ext cx="0" cy="0"/>
          <a:chOff x="0" y="0"/>
          <a:chExt cx="0" cy="0"/>
        </a:xfrm>
      </p:grpSpPr>
      <p:sp>
        <p:nvSpPr>
          <p:cNvPr id="8" name="Rectangle 7"/>
          <p:cNvSpPr/>
          <p:nvPr/>
        </p:nvSpPr>
        <p:spPr>
          <a:xfrm>
            <a:off x="827315" y="1001793"/>
            <a:ext cx="10624458" cy="5235569"/>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18865" y="64425"/>
            <a:ext cx="7896080" cy="707886"/>
          </a:xfrm>
          <a:prstGeom prst="rect">
            <a:avLst/>
          </a:prstGeom>
          <a:noFill/>
        </p:spPr>
        <p:txBody>
          <a:bodyPr wrap="square" rtlCol="0">
            <a:spAutoFit/>
          </a:bodyPr>
          <a:lstStyle/>
          <a:p>
            <a:pPr algn="ctr"/>
            <a:r>
              <a:rPr lang="en-US" sz="4000" dirty="0">
                <a:solidFill>
                  <a:schemeClr val="bg1"/>
                </a:solidFill>
                <a:latin typeface="Arial Rounded MT Bold" charset="0"/>
                <a:ea typeface="Arial Rounded MT Bold" charset="0"/>
                <a:cs typeface="Arial Rounded MT Bold" charset="0"/>
              </a:rPr>
              <a:t>What is my brain composed of?</a:t>
            </a:r>
          </a:p>
        </p:txBody>
      </p:sp>
      <p:sp>
        <p:nvSpPr>
          <p:cNvPr id="4" name="Rounded Rectangle 3">
            <a:hlinkClick r:id="rId3" action="ppaction://hlinksldjump"/>
          </p:cNvPr>
          <p:cNvSpPr/>
          <p:nvPr/>
        </p:nvSpPr>
        <p:spPr>
          <a:xfrm>
            <a:off x="2249716" y="2435087"/>
            <a:ext cx="7779657" cy="754742"/>
          </a:xfrm>
          <a:prstGeom prst="roundRect">
            <a:avLst/>
          </a:prstGeom>
          <a:solidFill>
            <a:srgbClr val="AA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charset="0"/>
                <a:ea typeface="Arial Rounded MT Bold" charset="0"/>
                <a:cs typeface="Arial Rounded MT Bold" charset="0"/>
              </a:rPr>
              <a:t>Millions of cells called neurons</a:t>
            </a:r>
          </a:p>
        </p:txBody>
      </p:sp>
      <p:sp>
        <p:nvSpPr>
          <p:cNvPr id="7" name="Rounded Rectangle 6">
            <a:hlinkClick r:id="rId4" action="ppaction://hlinksldjump"/>
          </p:cNvPr>
          <p:cNvSpPr/>
          <p:nvPr/>
        </p:nvSpPr>
        <p:spPr>
          <a:xfrm>
            <a:off x="2249716" y="4443270"/>
            <a:ext cx="7779657" cy="754742"/>
          </a:xfrm>
          <a:prstGeom prst="roundRect">
            <a:avLst/>
          </a:prstGeom>
          <a:solidFill>
            <a:srgbClr val="AA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charset="0"/>
                <a:ea typeface="Arial Rounded MT Bold" charset="0"/>
                <a:cs typeface="Arial Rounded MT Bold" charset="0"/>
              </a:rPr>
              <a:t>No one really knows!</a:t>
            </a:r>
          </a:p>
        </p:txBody>
      </p:sp>
      <p:sp>
        <p:nvSpPr>
          <p:cNvPr id="9" name="Rounded Rectangle 8">
            <a:hlinkClick r:id="rId4" action="ppaction://hlinksldjump"/>
          </p:cNvPr>
          <p:cNvSpPr/>
          <p:nvPr/>
        </p:nvSpPr>
        <p:spPr>
          <a:xfrm>
            <a:off x="2249716" y="3494629"/>
            <a:ext cx="7779657" cy="754742"/>
          </a:xfrm>
          <a:prstGeom prst="roundRect">
            <a:avLst/>
          </a:prstGeom>
          <a:solidFill>
            <a:srgbClr val="AA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charset="0"/>
                <a:ea typeface="Arial Rounded MT Bold" charset="0"/>
                <a:cs typeface="Arial Rounded MT Bold" charset="0"/>
              </a:rPr>
              <a:t>Blood and bones</a:t>
            </a:r>
          </a:p>
        </p:txBody>
      </p:sp>
    </p:spTree>
    <p:extLst>
      <p:ext uri="{BB962C8B-B14F-4D97-AF65-F5344CB8AC3E}">
        <p14:creationId xmlns:p14="http://schemas.microsoft.com/office/powerpoint/2010/main" val="2109718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1B2B2"/>
        </a:solidFill>
        <a:effectLst/>
      </p:bgPr>
    </p:bg>
    <p:spTree>
      <p:nvGrpSpPr>
        <p:cNvPr id="1" name=""/>
        <p:cNvGrpSpPr/>
        <p:nvPr/>
      </p:nvGrpSpPr>
      <p:grpSpPr>
        <a:xfrm>
          <a:off x="0" y="0"/>
          <a:ext cx="0" cy="0"/>
          <a:chOff x="0" y="0"/>
          <a:chExt cx="0" cy="0"/>
        </a:xfrm>
      </p:grpSpPr>
      <p:sp>
        <p:nvSpPr>
          <p:cNvPr id="8" name="Rectangle 7"/>
          <p:cNvSpPr/>
          <p:nvPr/>
        </p:nvSpPr>
        <p:spPr>
          <a:xfrm>
            <a:off x="827315" y="1001793"/>
            <a:ext cx="10624458" cy="5235569"/>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03172" y="100008"/>
            <a:ext cx="10522548" cy="707886"/>
          </a:xfrm>
          <a:prstGeom prst="rect">
            <a:avLst/>
          </a:prstGeom>
          <a:noFill/>
        </p:spPr>
        <p:txBody>
          <a:bodyPr wrap="square" rtlCol="0">
            <a:spAutoFit/>
          </a:bodyPr>
          <a:lstStyle/>
          <a:p>
            <a:r>
              <a:rPr lang="en-US" sz="4000" dirty="0">
                <a:solidFill>
                  <a:schemeClr val="bg1"/>
                </a:solidFill>
                <a:latin typeface="Arial Rounded MT Bold" charset="0"/>
                <a:ea typeface="Arial Rounded MT Bold" charset="0"/>
                <a:cs typeface="Arial Rounded MT Bold" charset="0"/>
              </a:rPr>
              <a:t>What does my brain help me with?</a:t>
            </a:r>
          </a:p>
        </p:txBody>
      </p:sp>
      <p:sp>
        <p:nvSpPr>
          <p:cNvPr id="4" name="Rounded Rectangle 3">
            <a:hlinkClick r:id="rId3" action="ppaction://hlinksldjump"/>
          </p:cNvPr>
          <p:cNvSpPr/>
          <p:nvPr/>
        </p:nvSpPr>
        <p:spPr>
          <a:xfrm>
            <a:off x="2249716" y="2435087"/>
            <a:ext cx="7779657" cy="754742"/>
          </a:xfrm>
          <a:prstGeom prst="roundRect">
            <a:avLst/>
          </a:prstGeom>
          <a:solidFill>
            <a:srgbClr val="AA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charset="0"/>
                <a:ea typeface="Arial Rounded MT Bold" charset="0"/>
                <a:cs typeface="Arial Rounded MT Bold" charset="0"/>
              </a:rPr>
              <a:t>Moving my body</a:t>
            </a:r>
          </a:p>
        </p:txBody>
      </p:sp>
      <p:sp>
        <p:nvSpPr>
          <p:cNvPr id="7" name="Rounded Rectangle 6">
            <a:hlinkClick r:id="rId4" action="ppaction://hlinksldjump"/>
          </p:cNvPr>
          <p:cNvSpPr/>
          <p:nvPr/>
        </p:nvSpPr>
        <p:spPr>
          <a:xfrm>
            <a:off x="2249716" y="4443270"/>
            <a:ext cx="7779657" cy="754742"/>
          </a:xfrm>
          <a:prstGeom prst="roundRect">
            <a:avLst/>
          </a:prstGeom>
          <a:solidFill>
            <a:srgbClr val="AA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charset="0"/>
                <a:ea typeface="Arial Rounded MT Bold" charset="0"/>
                <a:cs typeface="Arial Rounded MT Bold" charset="0"/>
              </a:rPr>
              <a:t>Everything that I do </a:t>
            </a:r>
            <a:r>
              <a:rPr lang="mr-IN" sz="2400" dirty="0">
                <a:latin typeface="Arial Rounded MT Bold" charset="0"/>
                <a:ea typeface="Arial Rounded MT Bold" charset="0"/>
                <a:cs typeface="Arial Rounded MT Bold" charset="0"/>
              </a:rPr>
              <a:t>–</a:t>
            </a:r>
            <a:r>
              <a:rPr lang="en-US" sz="2400" dirty="0">
                <a:latin typeface="Arial Rounded MT Bold" charset="0"/>
                <a:ea typeface="Arial Rounded MT Bold" charset="0"/>
                <a:cs typeface="Arial Rounded MT Bold" charset="0"/>
              </a:rPr>
              <a:t> thinking, speaking, moving etc.</a:t>
            </a:r>
          </a:p>
        </p:txBody>
      </p:sp>
      <p:sp>
        <p:nvSpPr>
          <p:cNvPr id="9" name="Rounded Rectangle 8">
            <a:hlinkClick r:id="rId3" action="ppaction://hlinksldjump"/>
          </p:cNvPr>
          <p:cNvSpPr/>
          <p:nvPr/>
        </p:nvSpPr>
        <p:spPr>
          <a:xfrm>
            <a:off x="2249716" y="3494629"/>
            <a:ext cx="7779657" cy="754742"/>
          </a:xfrm>
          <a:prstGeom prst="roundRect">
            <a:avLst/>
          </a:prstGeom>
          <a:solidFill>
            <a:srgbClr val="AA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Arial Rounded MT Bold" charset="0"/>
                <a:ea typeface="Arial Rounded MT Bold" charset="0"/>
                <a:cs typeface="Arial Rounded MT Bold" charset="0"/>
              </a:rPr>
              <a:t>Making decisions</a:t>
            </a:r>
          </a:p>
        </p:txBody>
      </p:sp>
    </p:spTree>
    <p:extLst>
      <p:ext uri="{BB962C8B-B14F-4D97-AF65-F5344CB8AC3E}">
        <p14:creationId xmlns:p14="http://schemas.microsoft.com/office/powerpoint/2010/main" val="1429677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1B2B2"/>
        </a:solidFill>
        <a:effectLst/>
      </p:bgPr>
    </p:bg>
    <p:spTree>
      <p:nvGrpSpPr>
        <p:cNvPr id="1" name=""/>
        <p:cNvGrpSpPr/>
        <p:nvPr/>
      </p:nvGrpSpPr>
      <p:grpSpPr>
        <a:xfrm>
          <a:off x="0" y="0"/>
          <a:ext cx="0" cy="0"/>
          <a:chOff x="0" y="0"/>
          <a:chExt cx="0" cy="0"/>
        </a:xfrm>
      </p:grpSpPr>
      <p:sp>
        <p:nvSpPr>
          <p:cNvPr id="8" name="Rectangle 7"/>
          <p:cNvSpPr/>
          <p:nvPr/>
        </p:nvSpPr>
        <p:spPr>
          <a:xfrm>
            <a:off x="827315" y="1001793"/>
            <a:ext cx="10624458" cy="5235569"/>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29112" y="100008"/>
            <a:ext cx="10522548" cy="707886"/>
          </a:xfrm>
          <a:prstGeom prst="rect">
            <a:avLst/>
          </a:prstGeom>
          <a:noFill/>
        </p:spPr>
        <p:txBody>
          <a:bodyPr wrap="square" rtlCol="0">
            <a:spAutoFit/>
          </a:bodyPr>
          <a:lstStyle/>
          <a:p>
            <a:r>
              <a:rPr lang="en-US" sz="4000">
                <a:solidFill>
                  <a:schemeClr val="bg1"/>
                </a:solidFill>
                <a:latin typeface="Arial Rounded MT Bold" charset="0"/>
                <a:ea typeface="Arial Rounded MT Bold" charset="0"/>
                <a:cs typeface="Arial Rounded MT Bold" charset="0"/>
              </a:rPr>
              <a:t>Can our brain grow?</a:t>
            </a:r>
            <a:endParaRPr lang="en-US" sz="4000" dirty="0">
              <a:solidFill>
                <a:schemeClr val="bg1"/>
              </a:solidFill>
              <a:latin typeface="Arial Rounded MT Bold" charset="0"/>
              <a:ea typeface="Arial Rounded MT Bold" charset="0"/>
              <a:cs typeface="Arial Rounded MT Bold" charset="0"/>
            </a:endParaRPr>
          </a:p>
        </p:txBody>
      </p:sp>
      <p:sp>
        <p:nvSpPr>
          <p:cNvPr id="4" name="Rounded Rectangle 3">
            <a:hlinkClick r:id="rId3" action="ppaction://hlinksldjump"/>
          </p:cNvPr>
          <p:cNvSpPr/>
          <p:nvPr/>
        </p:nvSpPr>
        <p:spPr>
          <a:xfrm>
            <a:off x="2249716" y="2295728"/>
            <a:ext cx="7779657" cy="1198901"/>
          </a:xfrm>
          <a:prstGeom prst="roundRect">
            <a:avLst/>
          </a:prstGeom>
          <a:solidFill>
            <a:srgbClr val="AA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Rounded MT Bold" charset="0"/>
                <a:ea typeface="Arial Rounded MT Bold" charset="0"/>
                <a:cs typeface="Arial Rounded MT Bold" charset="0"/>
              </a:rPr>
              <a:t>Your brain will always stay the same, your intelligence is fixed and you just have to learn to live with what you have got.</a:t>
            </a:r>
          </a:p>
        </p:txBody>
      </p:sp>
      <p:sp>
        <p:nvSpPr>
          <p:cNvPr id="9" name="Rounded Rectangle 8">
            <a:hlinkClick r:id="rId4" action="ppaction://hlinksldjump"/>
          </p:cNvPr>
          <p:cNvSpPr/>
          <p:nvPr/>
        </p:nvSpPr>
        <p:spPr>
          <a:xfrm>
            <a:off x="2249716" y="3818126"/>
            <a:ext cx="7779657" cy="1109797"/>
          </a:xfrm>
          <a:prstGeom prst="roundRect">
            <a:avLst/>
          </a:prstGeom>
          <a:solidFill>
            <a:srgbClr val="AA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Rounded MT Bold" charset="0"/>
                <a:ea typeface="Arial Rounded MT Bold" charset="0"/>
                <a:cs typeface="Arial Rounded MT Bold" charset="0"/>
              </a:rPr>
              <a:t>Your brain can grow and change if you work hard and focus. Your intelligence can grow if you put effort into learning and challenging yourself.</a:t>
            </a:r>
          </a:p>
        </p:txBody>
      </p:sp>
    </p:spTree>
    <p:extLst>
      <p:ext uri="{BB962C8B-B14F-4D97-AF65-F5344CB8AC3E}">
        <p14:creationId xmlns:p14="http://schemas.microsoft.com/office/powerpoint/2010/main" val="874319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3060000" cy="217449"/>
          </a:xfrm>
          <a:prstGeom prst="rect">
            <a:avLst/>
          </a:prstGeom>
          <a:solidFill>
            <a:srgbClr val="85C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42908" y="0"/>
            <a:ext cx="3060000" cy="217449"/>
          </a:xfrm>
          <a:prstGeom prst="rect">
            <a:avLst/>
          </a:prstGeom>
          <a:solidFill>
            <a:srgbClr val="92D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85816" y="-1"/>
            <a:ext cx="3060000" cy="217449"/>
          </a:xfrm>
          <a:prstGeom prst="rect">
            <a:avLst/>
          </a:prstGeom>
          <a:solidFill>
            <a:srgbClr val="E1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134987" y="0"/>
            <a:ext cx="3060000" cy="217449"/>
          </a:xfrm>
          <a:prstGeom prst="rect">
            <a:avLst/>
          </a:prstGeom>
          <a:solidFill>
            <a:srgbClr val="AA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6640552"/>
            <a:ext cx="3060000" cy="217449"/>
          </a:xfrm>
          <a:prstGeom prst="rect">
            <a:avLst/>
          </a:prstGeom>
          <a:solidFill>
            <a:srgbClr val="85C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42908" y="6640552"/>
            <a:ext cx="3060000" cy="217449"/>
          </a:xfrm>
          <a:prstGeom prst="rect">
            <a:avLst/>
          </a:prstGeom>
          <a:solidFill>
            <a:srgbClr val="92D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85816" y="6640551"/>
            <a:ext cx="3060000" cy="217449"/>
          </a:xfrm>
          <a:prstGeom prst="rect">
            <a:avLst/>
          </a:prstGeom>
          <a:solidFill>
            <a:srgbClr val="E1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134987" y="6640552"/>
            <a:ext cx="3060000" cy="217449"/>
          </a:xfrm>
          <a:prstGeom prst="rect">
            <a:avLst/>
          </a:prstGeom>
          <a:solidFill>
            <a:srgbClr val="AA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42586" y="2349402"/>
            <a:ext cx="7511915" cy="830997"/>
          </a:xfrm>
          <a:prstGeom prst="rect">
            <a:avLst/>
          </a:prstGeom>
          <a:noFill/>
        </p:spPr>
        <p:txBody>
          <a:bodyPr wrap="square" rtlCol="0">
            <a:spAutoFit/>
          </a:bodyPr>
          <a:lstStyle/>
          <a:p>
            <a:r>
              <a:rPr lang="en-US" sz="4800" dirty="0">
                <a:solidFill>
                  <a:schemeClr val="bg2">
                    <a:lumMod val="50000"/>
                  </a:schemeClr>
                </a:solidFill>
                <a:latin typeface="Arial Rounded MT Bold" charset="0"/>
                <a:ea typeface="Arial Rounded MT Bold" charset="0"/>
                <a:cs typeface="Arial Rounded MT Bold" charset="0"/>
              </a:rPr>
              <a:t>That’s right – well </a:t>
            </a:r>
            <a:r>
              <a:rPr lang="en-US" sz="4800">
                <a:solidFill>
                  <a:schemeClr val="bg2">
                    <a:lumMod val="50000"/>
                  </a:schemeClr>
                </a:solidFill>
                <a:latin typeface="Arial Rounded MT Bold" charset="0"/>
                <a:ea typeface="Arial Rounded MT Bold" charset="0"/>
                <a:cs typeface="Arial Rounded MT Bold" charset="0"/>
              </a:rPr>
              <a:t>done!</a:t>
            </a:r>
            <a:endParaRPr lang="en-US" sz="4800" dirty="0">
              <a:solidFill>
                <a:schemeClr val="bg2">
                  <a:lumMod val="50000"/>
                </a:schemeClr>
              </a:solidFill>
              <a:latin typeface="Arial Rounded MT Bold" charset="0"/>
              <a:ea typeface="Arial Rounded MT Bold" charset="0"/>
              <a:cs typeface="Arial Rounded MT Bold"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5940" y="1852560"/>
            <a:ext cx="3731055" cy="4378643"/>
          </a:xfrm>
          <a:prstGeom prst="rect">
            <a:avLst/>
          </a:prstGeom>
        </p:spPr>
      </p:pic>
      <p:sp>
        <p:nvSpPr>
          <p:cNvPr id="8" name="Left Arrow 7">
            <a:hlinkClick r:id="" action="ppaction://hlinkshowjump?jump=previousslide"/>
          </p:cNvPr>
          <p:cNvSpPr/>
          <p:nvPr/>
        </p:nvSpPr>
        <p:spPr>
          <a:xfrm>
            <a:off x="363166" y="5609616"/>
            <a:ext cx="1828800" cy="752273"/>
          </a:xfrm>
          <a:prstGeom prst="leftArrow">
            <a:avLst/>
          </a:prstGeom>
          <a:solidFill>
            <a:srgbClr val="85C5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10839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3060000" cy="217449"/>
          </a:xfrm>
          <a:prstGeom prst="rect">
            <a:avLst/>
          </a:prstGeom>
          <a:solidFill>
            <a:srgbClr val="85C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42908" y="0"/>
            <a:ext cx="3060000" cy="217449"/>
          </a:xfrm>
          <a:prstGeom prst="rect">
            <a:avLst/>
          </a:prstGeom>
          <a:solidFill>
            <a:srgbClr val="92D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85816" y="-1"/>
            <a:ext cx="3060000" cy="217449"/>
          </a:xfrm>
          <a:prstGeom prst="rect">
            <a:avLst/>
          </a:prstGeom>
          <a:solidFill>
            <a:srgbClr val="E1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134987" y="0"/>
            <a:ext cx="3060000" cy="217449"/>
          </a:xfrm>
          <a:prstGeom prst="rect">
            <a:avLst/>
          </a:prstGeom>
          <a:solidFill>
            <a:srgbClr val="AA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6640552"/>
            <a:ext cx="3060000" cy="217449"/>
          </a:xfrm>
          <a:prstGeom prst="rect">
            <a:avLst/>
          </a:prstGeom>
          <a:solidFill>
            <a:srgbClr val="85C5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42908" y="6640552"/>
            <a:ext cx="3060000" cy="217449"/>
          </a:xfrm>
          <a:prstGeom prst="rect">
            <a:avLst/>
          </a:prstGeom>
          <a:solidFill>
            <a:srgbClr val="92D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85816" y="6640551"/>
            <a:ext cx="3060000" cy="217449"/>
          </a:xfrm>
          <a:prstGeom prst="rect">
            <a:avLst/>
          </a:prstGeom>
          <a:solidFill>
            <a:srgbClr val="E1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134987" y="6640552"/>
            <a:ext cx="3060000" cy="217449"/>
          </a:xfrm>
          <a:prstGeom prst="rect">
            <a:avLst/>
          </a:prstGeom>
          <a:solidFill>
            <a:srgbClr val="AAA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158672" y="2723436"/>
            <a:ext cx="6589486" cy="1569660"/>
          </a:xfrm>
          <a:prstGeom prst="rect">
            <a:avLst/>
          </a:prstGeom>
          <a:noFill/>
        </p:spPr>
        <p:txBody>
          <a:bodyPr wrap="square" rtlCol="0">
            <a:spAutoFit/>
          </a:bodyPr>
          <a:lstStyle/>
          <a:p>
            <a:r>
              <a:rPr lang="en-US" sz="4800" dirty="0">
                <a:solidFill>
                  <a:schemeClr val="bg2">
                    <a:lumMod val="50000"/>
                  </a:schemeClr>
                </a:solidFill>
                <a:latin typeface="Arial Rounded MT Bold" charset="0"/>
                <a:ea typeface="Arial Rounded MT Bold" charset="0"/>
                <a:cs typeface="Arial Rounded MT Bold" charset="0"/>
              </a:rPr>
              <a:t>Not quite – try again!</a:t>
            </a:r>
          </a:p>
          <a:p>
            <a:endParaRPr lang="en-US" sz="4800" dirty="0">
              <a:solidFill>
                <a:schemeClr val="bg2">
                  <a:lumMod val="50000"/>
                </a:schemeClr>
              </a:solidFill>
              <a:latin typeface="Arial Rounded MT Bold" charset="0"/>
              <a:ea typeface="Arial Rounded MT Bold" charset="0"/>
              <a:cs typeface="Arial Rounded MT Bold"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5940" y="1852560"/>
            <a:ext cx="3731055" cy="4378643"/>
          </a:xfrm>
          <a:prstGeom prst="rect">
            <a:avLst/>
          </a:prstGeom>
        </p:spPr>
      </p:pic>
      <p:sp>
        <p:nvSpPr>
          <p:cNvPr id="14" name="Left Arrow 13">
            <a:hlinkClick r:id="" action="ppaction://hlinkshowjump?jump=previousslide"/>
          </p:cNvPr>
          <p:cNvSpPr/>
          <p:nvPr/>
        </p:nvSpPr>
        <p:spPr>
          <a:xfrm>
            <a:off x="363166" y="5609616"/>
            <a:ext cx="1828800" cy="752273"/>
          </a:xfrm>
          <a:prstGeom prst="leftArrow">
            <a:avLst/>
          </a:prstGeom>
          <a:solidFill>
            <a:srgbClr val="85C5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50257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5C5AE"/>
        </a:solidFill>
        <a:effectLst/>
      </p:bgPr>
    </p:bg>
    <p:spTree>
      <p:nvGrpSpPr>
        <p:cNvPr id="1" name=""/>
        <p:cNvGrpSpPr/>
        <p:nvPr/>
      </p:nvGrpSpPr>
      <p:grpSpPr>
        <a:xfrm>
          <a:off x="0" y="0"/>
          <a:ext cx="0" cy="0"/>
          <a:chOff x="0" y="0"/>
          <a:chExt cx="0" cy="0"/>
        </a:xfrm>
      </p:grpSpPr>
      <p:sp>
        <p:nvSpPr>
          <p:cNvPr id="8" name="Rectangle 7"/>
          <p:cNvSpPr/>
          <p:nvPr/>
        </p:nvSpPr>
        <p:spPr>
          <a:xfrm>
            <a:off x="827315" y="746697"/>
            <a:ext cx="10624458" cy="5474608"/>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27315" y="29030"/>
            <a:ext cx="6720114" cy="646331"/>
          </a:xfrm>
          <a:prstGeom prst="rect">
            <a:avLst/>
          </a:prstGeom>
          <a:noFill/>
        </p:spPr>
        <p:txBody>
          <a:bodyPr wrap="square" rtlCol="0">
            <a:spAutoFit/>
          </a:bodyPr>
          <a:lstStyle/>
          <a:p>
            <a:r>
              <a:rPr lang="en-US" sz="3600" dirty="0">
                <a:solidFill>
                  <a:schemeClr val="bg1"/>
                </a:solidFill>
                <a:latin typeface="Arial Rounded MT Bold" charset="0"/>
                <a:ea typeface="Arial Rounded MT Bold" charset="0"/>
                <a:cs typeface="Arial Rounded MT Bold" charset="0"/>
              </a:rPr>
              <a:t>So how does our brain work?</a:t>
            </a:r>
          </a:p>
        </p:txBody>
      </p:sp>
      <p:sp>
        <p:nvSpPr>
          <p:cNvPr id="4" name="Rectangle 3"/>
          <p:cNvSpPr/>
          <p:nvPr/>
        </p:nvSpPr>
        <p:spPr>
          <a:xfrm>
            <a:off x="1251625" y="1141805"/>
            <a:ext cx="5149175" cy="3970318"/>
          </a:xfrm>
          <a:prstGeom prst="rect">
            <a:avLst/>
          </a:prstGeom>
        </p:spPr>
        <p:txBody>
          <a:bodyPr wrap="square">
            <a:spAutoFit/>
          </a:bodyPr>
          <a:lstStyle/>
          <a:p>
            <a:r>
              <a:rPr lang="en-US" dirty="0">
                <a:solidFill>
                  <a:schemeClr val="tx1">
                    <a:lumMod val="50000"/>
                    <a:lumOff val="50000"/>
                  </a:schemeClr>
                </a:solidFill>
                <a:latin typeface="Arial Rounded MT Bold" charset="0"/>
                <a:ea typeface="Arial Rounded MT Bold" charset="0"/>
                <a:cs typeface="Arial Rounded MT Bold" charset="0"/>
              </a:rPr>
              <a:t>The three most important parts of your brain are your:</a:t>
            </a:r>
          </a:p>
          <a:p>
            <a:endParaRPr lang="en-US" dirty="0">
              <a:solidFill>
                <a:schemeClr val="tx1">
                  <a:lumMod val="50000"/>
                  <a:lumOff val="50000"/>
                </a:schemeClr>
              </a:solidFill>
              <a:latin typeface="Arial Rounded MT Bold" charset="0"/>
              <a:ea typeface="Arial Rounded MT Bold" charset="0"/>
              <a:cs typeface="Arial Rounded MT Bold" charset="0"/>
            </a:endParaRPr>
          </a:p>
          <a:p>
            <a:pPr marL="342900" indent="-342900">
              <a:buFont typeface="+mj-lt"/>
              <a:buAutoNum type="arabicPeriod"/>
            </a:pPr>
            <a:r>
              <a:rPr lang="en-US" dirty="0">
                <a:solidFill>
                  <a:schemeClr val="tx1">
                    <a:lumMod val="50000"/>
                    <a:lumOff val="50000"/>
                  </a:schemeClr>
                </a:solidFill>
                <a:latin typeface="Arial Rounded MT Bold" charset="0"/>
                <a:ea typeface="Arial Rounded MT Bold" charset="0"/>
                <a:cs typeface="Arial Rounded MT Bold" charset="0"/>
              </a:rPr>
              <a:t>Hippocampus</a:t>
            </a:r>
          </a:p>
          <a:p>
            <a:pPr marL="342900" indent="-342900">
              <a:buFont typeface="+mj-lt"/>
              <a:buAutoNum type="arabicPeriod"/>
            </a:pPr>
            <a:r>
              <a:rPr lang="en-US" dirty="0">
                <a:solidFill>
                  <a:schemeClr val="tx1">
                    <a:lumMod val="50000"/>
                    <a:lumOff val="50000"/>
                  </a:schemeClr>
                </a:solidFill>
                <a:latin typeface="Arial Rounded MT Bold" charset="0"/>
                <a:ea typeface="Arial Rounded MT Bold" charset="0"/>
                <a:cs typeface="Arial Rounded MT Bold" charset="0"/>
              </a:rPr>
              <a:t>Amygdala</a:t>
            </a:r>
          </a:p>
          <a:p>
            <a:pPr marL="342900" indent="-342900">
              <a:buFont typeface="+mj-lt"/>
              <a:buAutoNum type="arabicPeriod"/>
            </a:pPr>
            <a:r>
              <a:rPr lang="en-US" dirty="0">
                <a:solidFill>
                  <a:schemeClr val="tx1">
                    <a:lumMod val="50000"/>
                    <a:lumOff val="50000"/>
                  </a:schemeClr>
                </a:solidFill>
                <a:latin typeface="Arial Rounded MT Bold" charset="0"/>
                <a:ea typeface="Arial Rounded MT Bold" charset="0"/>
                <a:cs typeface="Arial Rounded MT Bold" charset="0"/>
              </a:rPr>
              <a:t>Prefrontal Cortex</a:t>
            </a:r>
          </a:p>
          <a:p>
            <a:endParaRPr lang="en-US" dirty="0">
              <a:solidFill>
                <a:schemeClr val="tx1">
                  <a:lumMod val="50000"/>
                  <a:lumOff val="50000"/>
                </a:schemeClr>
              </a:solidFill>
              <a:latin typeface="Arial Rounded MT Bold" charset="0"/>
              <a:ea typeface="Arial Rounded MT Bold" charset="0"/>
              <a:cs typeface="Arial Rounded MT Bold" charset="0"/>
            </a:endParaRPr>
          </a:p>
          <a:p>
            <a:r>
              <a:rPr lang="en-US" dirty="0">
                <a:solidFill>
                  <a:schemeClr val="tx1">
                    <a:lumMod val="50000"/>
                    <a:lumOff val="50000"/>
                  </a:schemeClr>
                </a:solidFill>
                <a:latin typeface="Arial Rounded MT Bold" charset="0"/>
                <a:ea typeface="Arial Rounded MT Bold" charset="0"/>
                <a:cs typeface="Arial Rounded MT Bold" charset="0"/>
              </a:rPr>
              <a:t>We like to call them Team H-A-P!</a:t>
            </a:r>
          </a:p>
          <a:p>
            <a:endParaRPr lang="en-US" dirty="0">
              <a:solidFill>
                <a:schemeClr val="tx1">
                  <a:lumMod val="50000"/>
                  <a:lumOff val="50000"/>
                </a:schemeClr>
              </a:solidFill>
              <a:latin typeface="Arial Rounded MT Bold" charset="0"/>
              <a:ea typeface="Arial Rounded MT Bold" charset="0"/>
              <a:cs typeface="Arial Rounded MT Bold" charset="0"/>
            </a:endParaRPr>
          </a:p>
          <a:p>
            <a:r>
              <a:rPr lang="en-US" dirty="0">
                <a:solidFill>
                  <a:schemeClr val="tx1">
                    <a:lumMod val="50000"/>
                    <a:lumOff val="50000"/>
                  </a:schemeClr>
                </a:solidFill>
                <a:latin typeface="Arial Rounded MT Bold" charset="0"/>
                <a:ea typeface="Arial Rounded MT Bold" charset="0"/>
                <a:cs typeface="Arial Rounded MT Bold" charset="0"/>
              </a:rPr>
              <a:t>They work best when they are working in a team. </a:t>
            </a:r>
          </a:p>
          <a:p>
            <a:endParaRPr lang="en-US" dirty="0">
              <a:solidFill>
                <a:schemeClr val="tx1">
                  <a:lumMod val="50000"/>
                  <a:lumOff val="50000"/>
                </a:schemeClr>
              </a:solidFill>
              <a:latin typeface="Arial Rounded MT Bold" charset="0"/>
              <a:ea typeface="Arial Rounded MT Bold" charset="0"/>
              <a:cs typeface="Arial Rounded MT Bold" charset="0"/>
            </a:endParaRPr>
          </a:p>
          <a:p>
            <a:r>
              <a:rPr lang="en-US" dirty="0">
                <a:solidFill>
                  <a:schemeClr val="tx1">
                    <a:lumMod val="50000"/>
                    <a:lumOff val="50000"/>
                  </a:schemeClr>
                </a:solidFill>
                <a:latin typeface="Arial Rounded MT Bold" charset="0"/>
                <a:ea typeface="Arial Rounded MT Bold" charset="0"/>
                <a:cs typeface="Arial Rounded MT Bold" charset="0"/>
              </a:rPr>
              <a:t>Play the video to listen to the correct pronunciation of these words!</a:t>
            </a:r>
          </a:p>
        </p:txBody>
      </p:sp>
      <p:pic>
        <p:nvPicPr>
          <p:cNvPr id="5" name="Picture 4"/>
          <p:cNvPicPr>
            <a:picLocks noChangeAspect="1"/>
          </p:cNvPicPr>
          <p:nvPr/>
        </p:nvPicPr>
        <p:blipFill>
          <a:blip r:embed="rId3"/>
          <a:stretch>
            <a:fillRect/>
          </a:stretch>
        </p:blipFill>
        <p:spPr>
          <a:xfrm>
            <a:off x="6400800" y="888865"/>
            <a:ext cx="4967186" cy="4967186"/>
          </a:xfrm>
          <a:prstGeom prst="rect">
            <a:avLst/>
          </a:prstGeom>
        </p:spPr>
      </p:pic>
    </p:spTree>
    <p:extLst>
      <p:ext uri="{BB962C8B-B14F-4D97-AF65-F5344CB8AC3E}">
        <p14:creationId xmlns:p14="http://schemas.microsoft.com/office/powerpoint/2010/main" val="13683078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9085</TotalTime>
  <Words>1975</Words>
  <Application>Microsoft Macintosh PowerPoint</Application>
  <PresentationFormat>Widescreen</PresentationFormat>
  <Paragraphs>184</Paragraphs>
  <Slides>22</Slides>
  <Notes>19</Notes>
  <HiddenSlides>2</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 Rounded MT Bold</vt:lpstr>
      <vt:lpstr>Calibri</vt:lpstr>
      <vt:lpstr>Calibri Light</vt:lpstr>
      <vt:lpstr>Mangal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Laura Earnshaw</dc:creator>
  <cp:keywords/>
  <dc:description/>
  <cp:lastModifiedBy>Laura Earnshaw</cp:lastModifiedBy>
  <cp:revision>59</cp:revision>
  <cp:lastPrinted>2017-05-10T12:30:30Z</cp:lastPrinted>
  <dcterms:created xsi:type="dcterms:W3CDTF">2017-02-16T09:15:19Z</dcterms:created>
  <dcterms:modified xsi:type="dcterms:W3CDTF">2017-11-11T17:44:35Z</dcterms:modified>
  <cp:category/>
</cp:coreProperties>
</file>